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Poppins"/>
      <p:regular r:id="rId34"/>
      <p:bold r:id="rId35"/>
      <p:italic r:id="rId36"/>
      <p:boldItalic r:id="rId37"/>
    </p:embeddedFont>
    <p:embeddedFont>
      <p:font typeface="Poppins Light"/>
      <p:regular r:id="rId38"/>
      <p:bold r:id="rId39"/>
      <p:italic r:id="rId40"/>
      <p:boldItalic r:id="rId41"/>
    </p:embeddedFont>
    <p:embeddedFont>
      <p:font typeface="Libre Baskerville"/>
      <p:regular r:id="rId42"/>
      <p:bold r:id="rId43"/>
      <p:italic r:id="rId44"/>
    </p:embeddedFont>
    <p:embeddedFont>
      <p:font typeface="Poppins ExtraLight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Light-italic.fntdata"/><Relationship Id="rId20" Type="http://schemas.openxmlformats.org/officeDocument/2006/relationships/slide" Target="slides/slide15.xml"/><Relationship Id="rId42" Type="http://schemas.openxmlformats.org/officeDocument/2006/relationships/font" Target="fonts/LibreBaskerville-regular.fntdata"/><Relationship Id="rId41" Type="http://schemas.openxmlformats.org/officeDocument/2006/relationships/font" Target="fonts/PoppinsLight-boldItalic.fntdata"/><Relationship Id="rId22" Type="http://schemas.openxmlformats.org/officeDocument/2006/relationships/slide" Target="slides/slide17.xml"/><Relationship Id="rId44" Type="http://schemas.openxmlformats.org/officeDocument/2006/relationships/font" Target="fonts/LibreBaskerville-italic.fntdata"/><Relationship Id="rId21" Type="http://schemas.openxmlformats.org/officeDocument/2006/relationships/slide" Target="slides/slide16.xml"/><Relationship Id="rId43" Type="http://schemas.openxmlformats.org/officeDocument/2006/relationships/font" Target="fonts/LibreBaskerville-bold.fntdata"/><Relationship Id="rId24" Type="http://schemas.openxmlformats.org/officeDocument/2006/relationships/slide" Target="slides/slide19.xml"/><Relationship Id="rId46" Type="http://schemas.openxmlformats.org/officeDocument/2006/relationships/font" Target="fonts/PoppinsExtraLight-bold.fntdata"/><Relationship Id="rId23" Type="http://schemas.openxmlformats.org/officeDocument/2006/relationships/slide" Target="slides/slide18.xml"/><Relationship Id="rId45" Type="http://schemas.openxmlformats.org/officeDocument/2006/relationships/font" Target="fonts/PoppinsExtra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PoppinsExtraLight-boldItalic.fntdata"/><Relationship Id="rId25" Type="http://schemas.openxmlformats.org/officeDocument/2006/relationships/slide" Target="slides/slide20.xml"/><Relationship Id="rId47" Type="http://schemas.openxmlformats.org/officeDocument/2006/relationships/font" Target="fonts/PoppinsExtraLight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Poppins-bold.fntdata"/><Relationship Id="rId12" Type="http://schemas.openxmlformats.org/officeDocument/2006/relationships/slide" Target="slides/slide7.xml"/><Relationship Id="rId34" Type="http://schemas.openxmlformats.org/officeDocument/2006/relationships/font" Target="fonts/Poppins-regular.fntdata"/><Relationship Id="rId15" Type="http://schemas.openxmlformats.org/officeDocument/2006/relationships/slide" Target="slides/slide10.xml"/><Relationship Id="rId37" Type="http://schemas.openxmlformats.org/officeDocument/2006/relationships/font" Target="fonts/Poppins-boldItalic.fntdata"/><Relationship Id="rId14" Type="http://schemas.openxmlformats.org/officeDocument/2006/relationships/slide" Target="slides/slide9.xml"/><Relationship Id="rId36" Type="http://schemas.openxmlformats.org/officeDocument/2006/relationships/font" Target="fonts/Poppins-italic.fntdata"/><Relationship Id="rId17" Type="http://schemas.openxmlformats.org/officeDocument/2006/relationships/slide" Target="slides/slide12.xml"/><Relationship Id="rId39" Type="http://schemas.openxmlformats.org/officeDocument/2006/relationships/font" Target="fonts/PoppinsLight-bold.fntdata"/><Relationship Id="rId16" Type="http://schemas.openxmlformats.org/officeDocument/2006/relationships/slide" Target="slides/slide11.xml"/><Relationship Id="rId38" Type="http://schemas.openxmlformats.org/officeDocument/2006/relationships/font" Target="fonts/Poppins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1.png>
</file>

<file path=ppt/media/image23.png>
</file>

<file path=ppt/media/image25.png>
</file>

<file path=ppt/media/image27.png>
</file>

<file path=ppt/media/image29.png>
</file>

<file path=ppt/media/image3.png>
</file>

<file path=ppt/media/image30.png>
</file>

<file path=ppt/media/image31.png>
</file>

<file path=ppt/media/image33.png>
</file>

<file path=ppt/media/image35.png>
</file>

<file path=ppt/media/image36.png>
</file>

<file path=ppt/media/image37.png>
</file>

<file path=ppt/media/image4.png>
</file>

<file path=ppt/media/image44.png>
</file>

<file path=ppt/media/image45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b2d4c24f2_0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1fb2d4c24f2_0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" name="Google Shape;53;g1fb2d4c24f2_0_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32b09ef015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32b09ef015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32b09ef01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32b09ef01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32b09ef015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32b09ef015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32b09ef01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32b09ef01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32b09ef015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32b09ef015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32b09ef01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32b09ef01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32b09ef015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32b09ef015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0a509cc2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0a509cc2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0a509cc2c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0a509cc2c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0434486c9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0434486c9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eb1ee53e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eb1ee53e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32b09ef015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g232b09ef015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32b09ef015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g232b09ef015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32b09ef015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232b09ef015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32b09ef015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32b09ef015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00fc0b3cf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00fc0b3cf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041cb0e607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041cb0e607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041cb0e607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041cb0e607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041cb0e607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041cb0e607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041cb0e607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2041cb0e607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32b09ef015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32b09ef01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2b09ef01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32b09ef01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32b09ef015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32b09ef015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fb2d4c24f2_5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fb2d4c24f2_5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32b09ef015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32b09ef01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fb2d4c24f2_5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fb2d4c24f2_5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3757cf116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3757cf116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7.png"/><Relationship Id="rId6" Type="http://schemas.openxmlformats.org/officeDocument/2006/relationships/image" Target="../media/image16.jpg"/><Relationship Id="rId7" Type="http://schemas.openxmlformats.org/officeDocument/2006/relationships/image" Target="../media/image18.jpg"/><Relationship Id="rId8" Type="http://schemas.openxmlformats.org/officeDocument/2006/relationships/image" Target="../media/image1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31.png"/><Relationship Id="rId6" Type="http://schemas.openxmlformats.org/officeDocument/2006/relationships/image" Target="../media/image14.png"/><Relationship Id="rId7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48.png"/><Relationship Id="rId6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hyperlink" Target="https://www.legendr.app/" TargetMode="External"/><Relationship Id="rId6" Type="http://schemas.openxmlformats.org/officeDocument/2006/relationships/image" Target="../media/image5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4.pn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4.pn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hyperlink" Target="https://www.youtube.com/watch?v=oFDPQgLtrlk&amp;ab_channel=SydoP%C3%A9dago" TargetMode="External"/><Relationship Id="rId5" Type="http://schemas.openxmlformats.org/officeDocument/2006/relationships/image" Target="../media/image6.png"/><Relationship Id="rId6" Type="http://schemas.openxmlformats.org/officeDocument/2006/relationships/hyperlink" Target="https://www.youtube.com/watch?v=oFDPQgLtrlk&amp;ab_channel=SydoP%C3%A9dago" TargetMode="External"/><Relationship Id="rId7" Type="http://schemas.openxmlformats.org/officeDocument/2006/relationships/image" Target="../media/image5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hyperlink" Target="https://youtu.be/CQni1ACQuws" TargetMode="External"/><Relationship Id="rId5" Type="http://schemas.openxmlformats.org/officeDocument/2006/relationships/image" Target="../media/image4.png"/><Relationship Id="rId6" Type="http://schemas.openxmlformats.org/officeDocument/2006/relationships/hyperlink" Target="https://youtu.be/CQni1ACQuws" TargetMode="External"/><Relationship Id="rId7" Type="http://schemas.openxmlformats.org/officeDocument/2006/relationships/image" Target="../media/image5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hyperlink" Target="http://dev.sydo.fr/afd/climat/capsule2/iframe/" TargetMode="External"/><Relationship Id="rId5" Type="http://schemas.openxmlformats.org/officeDocument/2006/relationships/hyperlink" Target="http://dev.sydo.fr/afd/climat/capsule2/iframe/" TargetMode="External"/><Relationship Id="rId6" Type="http://schemas.openxmlformats.org/officeDocument/2006/relationships/image" Target="../media/image33.png"/><Relationship Id="rId7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hyperlink" Target="https://drive.google.com/file/d/1wZ4bN1vWB0IxNRRrpKHQjvip0kZ9gGga/view?usp=sharing" TargetMode="External"/><Relationship Id="rId6" Type="http://schemas.openxmlformats.org/officeDocument/2006/relationships/hyperlink" Target="https://drive.google.com/file/d/1wZ4bN1vWB0IxNRRrpKHQjvip0kZ9gGga/view?usp=sharing" TargetMode="External"/><Relationship Id="rId7" Type="http://schemas.openxmlformats.org/officeDocument/2006/relationships/image" Target="../media/image4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3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hyperlink" Target="https://elearning.sydo.fr/Diversity/Handicap/story_html5.html" TargetMode="External"/><Relationship Id="rId6" Type="http://schemas.openxmlformats.org/officeDocument/2006/relationships/image" Target="../media/image49.png"/><Relationship Id="rId7" Type="http://schemas.openxmlformats.org/officeDocument/2006/relationships/hyperlink" Target="https://proposition.sydo.fr/viewer_ref/1663753970751x636311791852585000" TargetMode="External"/><Relationship Id="rId8" Type="http://schemas.openxmlformats.org/officeDocument/2006/relationships/image" Target="../media/image5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10" Type="http://schemas.openxmlformats.org/officeDocument/2006/relationships/image" Target="../media/image23.png"/><Relationship Id="rId9" Type="http://schemas.openxmlformats.org/officeDocument/2006/relationships/image" Target="../media/image44.png"/><Relationship Id="rId5" Type="http://schemas.openxmlformats.org/officeDocument/2006/relationships/image" Target="../media/image36.png"/><Relationship Id="rId6" Type="http://schemas.openxmlformats.org/officeDocument/2006/relationships/image" Target="../media/image35.png"/><Relationship Id="rId7" Type="http://schemas.openxmlformats.org/officeDocument/2006/relationships/image" Target="../media/image45.png"/><Relationship Id="rId8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4584700" y="330199"/>
            <a:ext cx="3949800" cy="3949800"/>
          </a:xfrm>
          <a:prstGeom prst="ellipse">
            <a:avLst/>
          </a:prstGeom>
          <a:solidFill>
            <a:srgbClr val="E7E8E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0" y="-50802"/>
            <a:ext cx="9144000" cy="5194200"/>
          </a:xfrm>
          <a:prstGeom prst="rect">
            <a:avLst/>
          </a:prstGeom>
          <a:solidFill>
            <a:srgbClr val="284F5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3"/>
          <p:cNvSpPr txBox="1"/>
          <p:nvPr>
            <p:ph idx="4294967295" type="title"/>
          </p:nvPr>
        </p:nvSpPr>
        <p:spPr>
          <a:xfrm>
            <a:off x="400425" y="1442857"/>
            <a:ext cx="4415700" cy="20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fr" sz="27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Commune de Fillière</a:t>
            </a:r>
            <a:endParaRPr sz="27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1" sz="27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1" sz="27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sz="1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15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Parcours pédagogique</a:t>
            </a:r>
            <a:endParaRPr sz="215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30263" y="1258887"/>
            <a:ext cx="390525" cy="267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3363" y="4419600"/>
            <a:ext cx="280987" cy="5122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e image contenant graphiques vectoriels&#10;&#10;Description générée automatiquement" id="60" name="Google Shape;60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57050" y="488"/>
            <a:ext cx="5245856" cy="5091723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863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" name="Google Shape;62;p13">
            <a:hlinkClick action="ppaction://hlinkshowjump?jump=nextslide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3"/>
          <p:cNvCxnSpPr/>
          <p:nvPr/>
        </p:nvCxnSpPr>
        <p:spPr>
          <a:xfrm>
            <a:off x="2117325" y="2341625"/>
            <a:ext cx="981900" cy="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2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2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2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2"/>
          <p:cNvSpPr txBox="1"/>
          <p:nvPr/>
        </p:nvSpPr>
        <p:spPr>
          <a:xfrm>
            <a:off x="3812575" y="144550"/>
            <a:ext cx="4788900" cy="1431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En sélectionnant cette partie, on accède à un rapide descriptif du parcours.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Ensuite, le contenu se débloque au fil de la visite grâce à un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système de géolocalisation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Une connexion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internet n’est donc pas nécessaire 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pour faire le parcours !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99" name="Google Shape;19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313" y="387021"/>
            <a:ext cx="2624676" cy="50189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22"/>
          <p:cNvCxnSpPr>
            <a:endCxn id="198" idx="1"/>
          </p:cNvCxnSpPr>
          <p:nvPr/>
        </p:nvCxnSpPr>
        <p:spPr>
          <a:xfrm flipH="1" rot="10800000">
            <a:off x="2229175" y="860350"/>
            <a:ext cx="1583400" cy="1696800"/>
          </a:xfrm>
          <a:prstGeom prst="straightConnector1">
            <a:avLst/>
          </a:prstGeom>
          <a:noFill/>
          <a:ln cap="flat" cmpd="sng" w="19050">
            <a:solidFill>
              <a:srgbClr val="F3966A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01" name="Google Shape;201;p22"/>
          <p:cNvSpPr txBox="1"/>
          <p:nvPr/>
        </p:nvSpPr>
        <p:spPr>
          <a:xfrm>
            <a:off x="4857700" y="1656225"/>
            <a:ext cx="2408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3966A"/>
                </a:solidFill>
                <a:latin typeface="Poppins"/>
                <a:ea typeface="Poppins"/>
                <a:cs typeface="Poppins"/>
                <a:sym typeface="Poppins"/>
              </a:rPr>
              <a:t>Exemples de page d’accueil</a:t>
            </a:r>
            <a:endParaRPr b="1" sz="1200">
              <a:solidFill>
                <a:srgbClr val="F3966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19775" y="2048100"/>
            <a:ext cx="1341575" cy="298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08700" y="2043309"/>
            <a:ext cx="1341575" cy="29832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81275" y="2025525"/>
            <a:ext cx="1341575" cy="2983286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/>
          <p:nvPr/>
        </p:nvSpPr>
        <p:spPr>
          <a:xfrm>
            <a:off x="1241447" y="144550"/>
            <a:ext cx="1775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3966A"/>
                </a:solidFill>
                <a:latin typeface="Poppins"/>
                <a:ea typeface="Poppins"/>
                <a:cs typeface="Poppins"/>
                <a:sym typeface="Poppins"/>
              </a:rPr>
              <a:t>Exemple de menu</a:t>
            </a:r>
            <a:endParaRPr b="1" sz="1200">
              <a:solidFill>
                <a:srgbClr val="F3966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3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3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3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3"/>
          <p:cNvSpPr txBox="1"/>
          <p:nvPr/>
        </p:nvSpPr>
        <p:spPr>
          <a:xfrm>
            <a:off x="6553225" y="187725"/>
            <a:ext cx="2491200" cy="44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 contenu associé à chaque arrêt sera composé de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médias différents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pour capter l’attention de l’utilisateur et enrichir l’expérience.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Dans l’exemple ci-contre :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"/>
              <a:buChar char="-"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une illustration documentaire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"/>
              <a:buChar char="-"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 texte explicatif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"/>
              <a:buChar char="-"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 quiz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"/>
              <a:buChar char="-"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les bonnes réponses et infos en plus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"/>
              <a:buChar char="-"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une présentation chronologique des 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événements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L’application nous permet d’ajouter bien d’autres ressources :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vidéos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podcasts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et même de la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réalité virtuelle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6" name="Google Shape;21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303650" y="89442"/>
            <a:ext cx="2491200" cy="4763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10425" y="89484"/>
            <a:ext cx="2491200" cy="4763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62750" y="97993"/>
            <a:ext cx="2491200" cy="4763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/>
          <p:nvPr/>
        </p:nvSpPr>
        <p:spPr>
          <a:xfrm>
            <a:off x="0" y="-125"/>
            <a:ext cx="3372900" cy="51435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4"/>
          <p:cNvSpPr txBox="1"/>
          <p:nvPr/>
        </p:nvSpPr>
        <p:spPr>
          <a:xfrm>
            <a:off x="416475" y="749425"/>
            <a:ext cx="31539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Pourquoi la réalité virtuelle ? </a:t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4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4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24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4"/>
          <p:cNvSpPr txBox="1"/>
          <p:nvPr/>
        </p:nvSpPr>
        <p:spPr>
          <a:xfrm>
            <a:off x="3570375" y="268900"/>
            <a:ext cx="5306400" cy="22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L’usage de la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réalité virtuelle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se développe de plus en plus dans le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tourisme historique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Pourquoi ? Parce qu’un tel outil permet de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reconstituer ce qui existait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à l’endroit où on se trouve.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Dans le cadre de ce projet, on pourrait par exemple, sur un point en particulier, inviter les visiteurs à mettre un casque, y glisser leur téléphone, et découvrir la réalité reconstituée d’un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parachutage 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ou encore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des maquisards en expédition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L’immersion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est garantie !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31" name="Google Shape;23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1252" y="2811925"/>
            <a:ext cx="4490449" cy="2005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463" y="2360025"/>
            <a:ext cx="2740517" cy="22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5"/>
          <p:cNvSpPr/>
          <p:nvPr/>
        </p:nvSpPr>
        <p:spPr>
          <a:xfrm>
            <a:off x="0" y="-125"/>
            <a:ext cx="9144000" cy="7596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5"/>
          <p:cNvSpPr txBox="1"/>
          <p:nvPr/>
        </p:nvSpPr>
        <p:spPr>
          <a:xfrm>
            <a:off x="573900" y="72575"/>
            <a:ext cx="66465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Les atouts de cette solution</a:t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239" name="Google Shape;2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5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25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5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25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625" y="1622387"/>
            <a:ext cx="3295725" cy="23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5"/>
          <p:cNvSpPr txBox="1"/>
          <p:nvPr/>
        </p:nvSpPr>
        <p:spPr>
          <a:xfrm>
            <a:off x="3869700" y="1224300"/>
            <a:ext cx="48129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 système de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déblocage des contenus et activités par géolocalisation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permet au dispositif de fonctionner même lorsque l’utilisateur n’a pas de réseau internet.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Elle permet de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mettre en mouvement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les visiteurs.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Elle incite à la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découverte de lieux emblématiques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Cette découverte se fait de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manière ludique et interactive via des médias variés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L’application peut permettre de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mentionner à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d’autres lieux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qui ne font pas partie du parcours grâce à des photos, des vidéos, des cartes, etc.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Il existe une possibilité de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développer une version PMR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ou une version anglaise facilement. </a:t>
            </a:r>
            <a:endParaRPr b="1" sz="1200">
              <a:solidFill>
                <a:srgbClr val="F3966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6"/>
          <p:cNvSpPr txBox="1"/>
          <p:nvPr/>
        </p:nvSpPr>
        <p:spPr>
          <a:xfrm>
            <a:off x="5242825" y="144550"/>
            <a:ext cx="31539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50">
                <a:solidFill>
                  <a:srgbClr val="23484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Missions côté Legendr</a:t>
            </a:r>
            <a:endParaRPr b="1" sz="3050">
              <a:solidFill>
                <a:srgbClr val="23484C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252" name="Google Shape;2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6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6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6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26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6"/>
          <p:cNvSpPr txBox="1"/>
          <p:nvPr/>
        </p:nvSpPr>
        <p:spPr>
          <a:xfrm>
            <a:off x="961125" y="225875"/>
            <a:ext cx="31539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50">
                <a:solidFill>
                  <a:srgbClr val="F5F5F5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Missions côté Sydo</a:t>
            </a:r>
            <a:endParaRPr b="1" sz="3050">
              <a:solidFill>
                <a:srgbClr val="F5F5F5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694525" y="2003850"/>
            <a:ext cx="322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 txBox="1"/>
          <p:nvPr/>
        </p:nvSpPr>
        <p:spPr>
          <a:xfrm>
            <a:off x="313725" y="1429900"/>
            <a:ext cx="4093200" cy="3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F5F5F5"/>
                </a:solidFill>
                <a:latin typeface="Poppins"/>
                <a:ea typeface="Poppins"/>
                <a:cs typeface="Poppins"/>
                <a:sym typeface="Poppins"/>
              </a:rPr>
              <a:t>Co-construction du parcours avec vos équipes ;</a:t>
            </a:r>
            <a:endParaRPr sz="1200">
              <a:solidFill>
                <a:srgbClr val="F5F5F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5F5F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F5F5F5"/>
                </a:solidFill>
                <a:latin typeface="Poppins"/>
                <a:ea typeface="Poppins"/>
                <a:cs typeface="Poppins"/>
                <a:sym typeface="Poppins"/>
              </a:rPr>
              <a:t>création du scénario ;</a:t>
            </a:r>
            <a:endParaRPr sz="1200">
              <a:solidFill>
                <a:srgbClr val="F5F5F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5F5F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F5F5F5"/>
                </a:solidFill>
                <a:latin typeface="Poppins"/>
                <a:ea typeface="Poppins"/>
                <a:cs typeface="Poppins"/>
                <a:sym typeface="Poppins"/>
              </a:rPr>
              <a:t>rédaction de l’ensemble des textes ;</a:t>
            </a:r>
            <a:endParaRPr sz="1200">
              <a:solidFill>
                <a:srgbClr val="F5F5F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5F5F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F5F5F5"/>
                </a:solidFill>
                <a:latin typeface="Poppins"/>
                <a:ea typeface="Poppins"/>
                <a:cs typeface="Poppins"/>
                <a:sym typeface="Poppins"/>
              </a:rPr>
              <a:t>création de l’ensemble des illustrations pédagogiques ;</a:t>
            </a:r>
            <a:endParaRPr sz="1200">
              <a:solidFill>
                <a:srgbClr val="F5F5F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5F5F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Poppins"/>
              <a:buChar char="-"/>
            </a:pPr>
            <a:r>
              <a:rPr b="1" lang="fr" sz="1200">
                <a:solidFill>
                  <a:srgbClr val="F5F5F5"/>
                </a:solidFill>
                <a:latin typeface="Poppins"/>
                <a:ea typeface="Poppins"/>
                <a:cs typeface="Poppins"/>
                <a:sym typeface="Poppins"/>
              </a:rPr>
              <a:t>réalisation des capsules pédagogiques intégrées dans l’app : podcast, vidéo, quiz, mini-jeu…</a:t>
            </a:r>
            <a:endParaRPr b="1" sz="1200">
              <a:solidFill>
                <a:srgbClr val="F5F5F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4773175" y="1551200"/>
            <a:ext cx="4093200" cy="27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Cadrage de la rédaction et des créations via des </a:t>
            </a:r>
            <a:r>
              <a:rPr i="1"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guidelines</a:t>
            </a: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 précises ;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intégration de l’ensemble des contenus ;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mise en ligne de l’application ;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mise à disposition des contenus via l’abonnement ;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mise à disposition pour le grand public et maintien en ligne. 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7"/>
          <p:cNvSpPr txBox="1"/>
          <p:nvPr/>
        </p:nvSpPr>
        <p:spPr>
          <a:xfrm>
            <a:off x="709050" y="1387975"/>
            <a:ext cx="31539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Quelques mots sur la solution technique</a:t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267" name="Google Shape;2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7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27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27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7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92338" y="3847377"/>
            <a:ext cx="3408225" cy="107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7"/>
          <p:cNvSpPr txBox="1"/>
          <p:nvPr/>
        </p:nvSpPr>
        <p:spPr>
          <a:xfrm>
            <a:off x="4818625" y="79375"/>
            <a:ext cx="4191300" cy="3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Disponible dans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plus de 50 destinations en France et en Europe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Legendr est un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guide touristique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qui vous permet d’explorer une ville, un monument ou un site archéologique en suivant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 parcours ou des jeux de piste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qui vous emmènent à la découverte de nouveaux endroits, des lieux cachés, tout en apprenant de nouvelles anecdotes historiques.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Des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parcours thématiques 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accessibles à tous, gratuits et ludiques sont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disponibles sur smartphone et tablette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Les balades vous amènent à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interagir avec les lieux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qui vous entourent, grâce à des jeux autour de thématiques vues lors de votre visite : test de connaissances, quiz, puzzle, devinettes, etc.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8"/>
          <p:cNvSpPr txBox="1"/>
          <p:nvPr/>
        </p:nvSpPr>
        <p:spPr>
          <a:xfrm>
            <a:off x="709050" y="859400"/>
            <a:ext cx="3153900" cy="25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Le savoir-faire SYDO au service de ce projet</a:t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280" name="Google Shape;28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8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28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8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p28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8"/>
          <p:cNvSpPr txBox="1"/>
          <p:nvPr/>
        </p:nvSpPr>
        <p:spPr>
          <a:xfrm>
            <a:off x="4717325" y="225200"/>
            <a:ext cx="4191300" cy="46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 tant qu’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agence spécialisée dans la transmission des savoirs sous différentes formes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nous ne proposons pas d’outils sur étagère. Nous nous efforçons de créer des outils pédagogiques sur mesure en nous appuyant sur notre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équipe d’une vingtaine de personnes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toutes passionnées par les mécanismes d’apprentissage et de transmission des connaissances.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 cœur de notre savoir-faire ? 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La rédaction pédagogique, la création d’histoires pour donner envie d’apprendre, les illustrations pour expliciter et schématiser le contenu, et la création de contenus audios pour compléter encore l’apprentissage.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Cette partie vous présente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différents types d’outils pédagogiques digitaux 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que nous pouvons vous proposer.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Cette liste est non-exhaustive et n’a pour but que de vous permettre de vous projeter.</a:t>
            </a:r>
            <a:endParaRPr i="1"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3300" y="722123"/>
            <a:ext cx="4428399" cy="4421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9"/>
          <p:cNvSpPr/>
          <p:nvPr/>
        </p:nvSpPr>
        <p:spPr>
          <a:xfrm>
            <a:off x="0" y="-125"/>
            <a:ext cx="9144000" cy="7596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9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3" name="Google Shape;293;p29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9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5" name="Google Shape;295;p29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9"/>
          <p:cNvSpPr txBox="1"/>
          <p:nvPr/>
        </p:nvSpPr>
        <p:spPr>
          <a:xfrm>
            <a:off x="991400" y="942613"/>
            <a:ext cx="3508500" cy="39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Au cours de notre étude de l’existant, nous sommes tombés sur un projet qui nous a énormément plu.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Il s’agit d’un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sentier pédagogique mémoriel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situé au Luxembourg : le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Schumannseck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est un lieu de mémoire national qui garde les traces des combats les plus meurtriers de la Bataille des Ardennes de 1944 - 1945.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 long de ce parcours commémoratif innovant se trouvent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65 silhouettes grandeur nature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réalisées à partir de photographies originales de l'époque de la bataille. Ces images ont été prises pour la plupart au Schumannseck ou dans les environs proches.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97" name="Google Shape;29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9"/>
          <p:cNvSpPr txBox="1"/>
          <p:nvPr/>
        </p:nvSpPr>
        <p:spPr>
          <a:xfrm>
            <a:off x="573900" y="72575"/>
            <a:ext cx="83892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6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Des panneaux pour compléter le dispositif</a:t>
            </a:r>
            <a:endParaRPr b="1" sz="26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3300" y="722123"/>
            <a:ext cx="4428399" cy="4421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0"/>
          <p:cNvSpPr/>
          <p:nvPr/>
        </p:nvSpPr>
        <p:spPr>
          <a:xfrm>
            <a:off x="0" y="-125"/>
            <a:ext cx="9144000" cy="7596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0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30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0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8" name="Google Shape;308;p30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977525" y="1574263"/>
            <a:ext cx="35085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Ainsi, nous pensons qu’à certains endroits stratégiques, nous pourrions ajouter ces silhouettes.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Peut-être justement dans les endroits un peu éloignés du parcours  ?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Et au dos de la silhouette, on pourrait trouver un QR code menant à une présentation de l’application et du parcours.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10" name="Google Shape;31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0"/>
          <p:cNvSpPr txBox="1"/>
          <p:nvPr/>
        </p:nvSpPr>
        <p:spPr>
          <a:xfrm>
            <a:off x="573900" y="72575"/>
            <a:ext cx="83892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6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Des panneaux pour compléter le dispositif</a:t>
            </a:r>
            <a:endParaRPr b="1" sz="26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1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1"/>
          <p:cNvSpPr txBox="1"/>
          <p:nvPr/>
        </p:nvSpPr>
        <p:spPr>
          <a:xfrm>
            <a:off x="509000" y="1029300"/>
            <a:ext cx="35028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Qu’est-ce qu’une vidéo dessinée ?</a:t>
            </a:r>
            <a:endParaRPr b="1" sz="21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318" name="Google Shape;31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1"/>
          <p:cNvSpPr txBox="1"/>
          <p:nvPr/>
        </p:nvSpPr>
        <p:spPr>
          <a:xfrm>
            <a:off x="509000" y="1975588"/>
            <a:ext cx="35028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Dans nos vidéos, le dessin apparaît au fur et à mesure que la voix-off délivre le contenu explicatif. L’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association du dessin et de la voix-off 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permet au public de rester concentré sur le contenu. Cela favorise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la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compréhension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et la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mémorisation 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des messages. </a:t>
            </a:r>
            <a:endParaRPr sz="12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20" name="Google Shape;320;p31">
            <a:hlinkClick r:id="rId4"/>
          </p:cNvPr>
          <p:cNvSpPr/>
          <p:nvPr/>
        </p:nvSpPr>
        <p:spPr>
          <a:xfrm>
            <a:off x="6281675" y="3855300"/>
            <a:ext cx="1329000" cy="399900"/>
          </a:xfrm>
          <a:prstGeom prst="rect">
            <a:avLst/>
          </a:prstGeom>
          <a:solidFill>
            <a:srgbClr val="23484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REGARDER</a:t>
            </a:r>
            <a:endParaRPr sz="1200">
              <a:solidFill>
                <a:schemeClr val="lt1"/>
              </a:solidFill>
              <a:latin typeface="Poppins ExtraLight"/>
              <a:ea typeface="Poppins ExtraLight"/>
              <a:cs typeface="Poppins ExtraLight"/>
              <a:sym typeface="Poppins ExtraLight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8601325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2" name="Google Shape;322;p31">
            <a:hlinkClick action="ppaction://hlinkshowjump?jump=nextslide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82563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1"/>
          <p:cNvSpPr/>
          <p:nvPr/>
        </p:nvSpPr>
        <p:spPr>
          <a:xfrm>
            <a:off x="165400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4" name="Google Shape;324;p31">
            <a:hlinkClick action="ppaction://hlinkshowjump?jump=previousslide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246637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1"/>
          <p:cNvSpPr txBox="1"/>
          <p:nvPr/>
        </p:nvSpPr>
        <p:spPr>
          <a:xfrm>
            <a:off x="4576575" y="489725"/>
            <a:ext cx="42711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rgbClr val="7B6950"/>
                </a:solidFill>
                <a:latin typeface="Poppins"/>
                <a:ea typeface="Poppins"/>
                <a:cs typeface="Poppins"/>
                <a:sym typeface="Poppins"/>
              </a:rPr>
              <a:t>MAIRIE DE VILLEPINTE</a:t>
            </a:r>
            <a:br>
              <a:rPr i="1" lang="fr" sz="900">
                <a:solidFill>
                  <a:srgbClr val="7B695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i="1" lang="fr" sz="800">
                <a:solidFill>
                  <a:srgbClr val="7B6950"/>
                </a:solidFill>
                <a:latin typeface="Poppins"/>
                <a:ea typeface="Poppins"/>
                <a:cs typeface="Poppins"/>
                <a:sym typeface="Poppins"/>
              </a:rPr>
              <a:t>Vidéo pédagogique dessinée </a:t>
            </a:r>
            <a:endParaRPr i="1" sz="800">
              <a:solidFill>
                <a:srgbClr val="7B695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26" name="Google Shape;326;p31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75675" y="1110013"/>
            <a:ext cx="4572000" cy="2592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0" y="-125"/>
            <a:ext cx="3273900" cy="51435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527275" y="1092400"/>
            <a:ext cx="40629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Votre </a:t>
            </a:r>
            <a:endParaRPr b="1" sz="28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contexte</a:t>
            </a:r>
            <a:endParaRPr b="1" sz="28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8601325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/>
          <p:nvPr/>
        </p:nvSpPr>
        <p:spPr>
          <a:xfrm>
            <a:off x="165400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4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-419334">
            <a:off x="451425" y="2016875"/>
            <a:ext cx="2996525" cy="24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3427700" y="280675"/>
            <a:ext cx="5311200" cy="44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Une partie de la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commune de Fillière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se trouve sur le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Plateau des Glières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un territoire dont l’histoire est intimement liée avec celle de la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Seconde Guerre mondiale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En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1944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le plateau abrita un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maquis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composé d’hommes aux racines militantes variées, faisant face ensemble aux forces d’occupation, incarnant une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solidarité et une entente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qu’on nomme aujourd’hui “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l’esprit des Glières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”. 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 plateau et les communes 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alentour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furent ainsi le théâtre de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parachutages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et de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violents affrontements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certains mortels, entre les maquisards et les occupants, secondés par la milice.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En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2024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plusieurs commémorations et temps forts seront organisés pour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commémorer les évènements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80 ans après la libération du territoire par les maquisards. 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La commune a déjà placé à différents endroits des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panneaux pédagogiques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pour présenter </a:t>
            </a:r>
            <a:r>
              <a:rPr b="1"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des lieux ou des actions marquantes.</a:t>
            </a: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3966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rgbClr val="F3966A"/>
                </a:solidFill>
                <a:latin typeface="Poppins"/>
                <a:ea typeface="Poppins"/>
                <a:cs typeface="Poppins"/>
                <a:sym typeface="Poppins"/>
              </a:rPr>
              <a:t>Vous souhaitez disposer d’un support pédagogique pour faire du lien entre certains lieux de la commune et créer ainsi un parcours pédagogique attractif et original destiné au grand public. </a:t>
            </a:r>
            <a:endParaRPr b="1" sz="1100">
              <a:solidFill>
                <a:srgbClr val="F3966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2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2"/>
          <p:cNvSpPr txBox="1"/>
          <p:nvPr/>
        </p:nvSpPr>
        <p:spPr>
          <a:xfrm>
            <a:off x="498600" y="1095150"/>
            <a:ext cx="35748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Arial"/>
              <a:buNone/>
            </a:pPr>
            <a:r>
              <a:rPr b="1" lang="fr" sz="215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Qu’est-ce qu’une vidéo en captation réelle ?</a:t>
            </a:r>
            <a:endParaRPr b="1" i="0" sz="2550" u="none" cap="none" strike="noStrik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333" name="Google Shape;33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2"/>
          <p:cNvSpPr txBox="1"/>
          <p:nvPr/>
        </p:nvSpPr>
        <p:spPr>
          <a:xfrm>
            <a:off x="529650" y="2127600"/>
            <a:ext cx="3512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Ce format a le mérite d’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humaniser une explication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, grâce à la captation du regard, du ton, du langage corporel et du sourire de l’expert. De plus, nous mixons illustration, schéma, picto, et captation vidéo afin de favoriser encore plus la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compréhension et la mémorisation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. </a:t>
            </a:r>
            <a:endParaRPr b="0" i="0" sz="12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35" name="Google Shape;335;p32">
            <a:hlinkClick r:id="rId4"/>
          </p:cNvPr>
          <p:cNvSpPr/>
          <p:nvPr/>
        </p:nvSpPr>
        <p:spPr>
          <a:xfrm>
            <a:off x="5835600" y="3759600"/>
            <a:ext cx="1329000" cy="399900"/>
          </a:xfrm>
          <a:prstGeom prst="rect">
            <a:avLst/>
          </a:prstGeom>
          <a:solidFill>
            <a:srgbClr val="23484C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fr" sz="1200">
                <a:solidFill>
                  <a:schemeClr val="lt1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REGARDER</a:t>
            </a:r>
            <a:endParaRPr b="0" i="0" sz="1200" u="none" cap="none" strike="noStrike">
              <a:solidFill>
                <a:schemeClr val="lt1"/>
              </a:solidFill>
              <a:latin typeface="Poppins ExtraLight"/>
              <a:ea typeface="Poppins ExtraLight"/>
              <a:cs typeface="Poppins ExtraLight"/>
              <a:sym typeface="Poppins ExtraLight"/>
            </a:endParaRPr>
          </a:p>
        </p:txBody>
      </p:sp>
      <p:sp>
        <p:nvSpPr>
          <p:cNvPr id="336" name="Google Shape;336;p32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7" name="Google Shape;337;p32">
            <a:hlinkClick action="ppaction://hlinkshowjump?jump=nextslide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2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9" name="Google Shape;339;p32">
            <a:hlinkClick action="ppaction://hlinkshowjump?jump=previousslide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2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66500" y="1225200"/>
            <a:ext cx="4267199" cy="240405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3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6" name="Google Shape;34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3"/>
          <p:cNvSpPr txBox="1"/>
          <p:nvPr/>
        </p:nvSpPr>
        <p:spPr>
          <a:xfrm>
            <a:off x="527275" y="2230200"/>
            <a:ext cx="3636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12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L’utilisateur 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fait lui-même</a:t>
            </a:r>
            <a:r>
              <a:rPr b="0" i="0" lang="fr" sz="12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b="1" i="0" lang="fr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défiler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le contenu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comme sur une page web</a:t>
            </a:r>
            <a:r>
              <a:rPr b="0" i="0" lang="fr" sz="12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.  A</a:t>
            </a:r>
            <a:r>
              <a:rPr b="0" i="0" lang="fr" sz="12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u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 fur et à mesure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b="0" i="0" lang="fr" sz="12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des </a:t>
            </a:r>
            <a:r>
              <a:rPr b="1" i="0" lang="fr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animations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b="0" i="0" lang="fr" sz="12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font apparaître les </a:t>
            </a:r>
            <a:r>
              <a:rPr b="1" i="0" lang="fr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blocs de textes et d’images</a:t>
            </a:r>
            <a:r>
              <a:rPr b="0" i="0" lang="fr" sz="12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 permettant de mieux comprendre les informations.</a:t>
            </a:r>
            <a:endParaRPr sz="12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48" name="Google Shape;348;p33">
            <a:hlinkClick r:id="rId4"/>
          </p:cNvPr>
          <p:cNvSpPr/>
          <p:nvPr/>
        </p:nvSpPr>
        <p:spPr>
          <a:xfrm>
            <a:off x="5835600" y="4064400"/>
            <a:ext cx="1329000" cy="399900"/>
          </a:xfrm>
          <a:prstGeom prst="rect">
            <a:avLst/>
          </a:prstGeom>
          <a:solidFill>
            <a:srgbClr val="23484C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fr" sz="1200" cap="none" strike="noStrike">
                <a:solidFill>
                  <a:schemeClr val="lt1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TESTER</a:t>
            </a:r>
            <a:endParaRPr b="0" i="0" sz="1200" cap="none" strike="noStrike">
              <a:solidFill>
                <a:schemeClr val="lt1"/>
              </a:solidFill>
              <a:latin typeface="Poppins ExtraLight"/>
              <a:ea typeface="Poppins ExtraLight"/>
              <a:cs typeface="Poppins ExtraLight"/>
              <a:sym typeface="Poppins ExtraLight"/>
            </a:endParaRPr>
          </a:p>
        </p:txBody>
      </p:sp>
      <p:pic>
        <p:nvPicPr>
          <p:cNvPr id="349" name="Google Shape;349;p33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417800" y="1382400"/>
            <a:ext cx="4470601" cy="2493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50" name="Google Shape;350;p33"/>
          <p:cNvSpPr txBox="1"/>
          <p:nvPr/>
        </p:nvSpPr>
        <p:spPr>
          <a:xfrm>
            <a:off x="5848925" y="1549175"/>
            <a:ext cx="245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3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2" name="Google Shape;352;p33">
            <a:hlinkClick action="ppaction://hlinkshowjump?jump=nextslide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3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4" name="Google Shape;354;p33">
            <a:hlinkClick action="ppaction://hlinkshowjump?jump=previousslide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3"/>
          <p:cNvSpPr txBox="1"/>
          <p:nvPr/>
        </p:nvSpPr>
        <p:spPr>
          <a:xfrm>
            <a:off x="498600" y="1095150"/>
            <a:ext cx="35748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Arial"/>
              <a:buNone/>
            </a:pPr>
            <a:r>
              <a:rPr b="1" lang="fr" sz="215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Qu’est-ce qu’une infographie défilante animée ?</a:t>
            </a:r>
            <a:endParaRPr b="1" i="0" sz="2550" u="none" cap="none" strike="noStrik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4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1" name="Google Shape;36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4"/>
          <p:cNvSpPr txBox="1"/>
          <p:nvPr/>
        </p:nvSpPr>
        <p:spPr>
          <a:xfrm>
            <a:off x="527275" y="2230200"/>
            <a:ext cx="3636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Ce format uniquement audio permet de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mettre en lumière une explication,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 une nouvelle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information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, ou encore un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témoignage</a:t>
            </a:r>
            <a:r>
              <a:rPr lang="fr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, sous une forme plus humanisée, plus incarnée. Le podcast peut-être très joué, très théâtral, pour participer à l’immersion. </a:t>
            </a:r>
            <a:endParaRPr sz="12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63" name="Google Shape;363;p34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4" name="Google Shape;364;p34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4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p34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4"/>
          <p:cNvSpPr txBox="1"/>
          <p:nvPr/>
        </p:nvSpPr>
        <p:spPr>
          <a:xfrm>
            <a:off x="498600" y="1095150"/>
            <a:ext cx="35748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Arial"/>
              <a:buNone/>
            </a:pPr>
            <a:r>
              <a:rPr b="1" lang="fr" sz="215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Qu’est-ce qu’un podcast ?</a:t>
            </a:r>
            <a:endParaRPr b="1" i="0" sz="2550" u="none" cap="none" strike="noStrik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68" name="Google Shape;368;p34">
            <a:hlinkClick r:id="rId5"/>
          </p:cNvPr>
          <p:cNvSpPr/>
          <p:nvPr/>
        </p:nvSpPr>
        <p:spPr>
          <a:xfrm>
            <a:off x="5835600" y="4064400"/>
            <a:ext cx="1329000" cy="399900"/>
          </a:xfrm>
          <a:prstGeom prst="rect">
            <a:avLst/>
          </a:prstGeom>
          <a:solidFill>
            <a:srgbClr val="23484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FFFF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ECOUTER</a:t>
            </a:r>
            <a:endParaRPr sz="1200">
              <a:solidFill>
                <a:srgbClr val="FFFFFF"/>
              </a:solidFill>
              <a:latin typeface="Poppins ExtraLight"/>
              <a:ea typeface="Poppins ExtraLight"/>
              <a:cs typeface="Poppins ExtraLight"/>
              <a:sym typeface="Poppins ExtraLight"/>
            </a:endParaRPr>
          </a:p>
        </p:txBody>
      </p:sp>
      <p:pic>
        <p:nvPicPr>
          <p:cNvPr id="369" name="Google Shape;369;p34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18138" l="0" r="0" t="5873"/>
          <a:stretch/>
        </p:blipFill>
        <p:spPr>
          <a:xfrm>
            <a:off x="4341600" y="1382400"/>
            <a:ext cx="4266000" cy="23796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5"/>
          <p:cNvSpPr/>
          <p:nvPr/>
        </p:nvSpPr>
        <p:spPr>
          <a:xfrm>
            <a:off x="0" y="-76325"/>
            <a:ext cx="9144000" cy="51435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5" name="Google Shape;37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5"/>
          <p:cNvSpPr txBox="1"/>
          <p:nvPr/>
        </p:nvSpPr>
        <p:spPr>
          <a:xfrm>
            <a:off x="1680150" y="208925"/>
            <a:ext cx="58863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Notre méthodologie pas à pas</a:t>
            </a:r>
            <a:endParaRPr sz="1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77" name="Google Shape;377;p35"/>
          <p:cNvCxnSpPr/>
          <p:nvPr/>
        </p:nvCxnSpPr>
        <p:spPr>
          <a:xfrm>
            <a:off x="679350" y="2526450"/>
            <a:ext cx="8072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78" name="Google Shape;378;p35"/>
          <p:cNvSpPr txBox="1"/>
          <p:nvPr/>
        </p:nvSpPr>
        <p:spPr>
          <a:xfrm>
            <a:off x="313125" y="1438181"/>
            <a:ext cx="96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Réunion de lancement</a:t>
            </a:r>
            <a:endParaRPr sz="1000">
              <a:solidFill>
                <a:srgbClr val="F3966A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79" name="Google Shape;379;p35"/>
          <p:cNvSpPr txBox="1"/>
          <p:nvPr/>
        </p:nvSpPr>
        <p:spPr>
          <a:xfrm>
            <a:off x="2109775" y="1054931"/>
            <a:ext cx="1472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Analyse du contenu et définition des objectifs pédagogiques</a:t>
            </a:r>
            <a:endParaRPr b="1" sz="1000">
              <a:solidFill>
                <a:srgbClr val="F3966A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80" name="Google Shape;380;p35"/>
          <p:cNvSpPr txBox="1"/>
          <p:nvPr/>
        </p:nvSpPr>
        <p:spPr>
          <a:xfrm>
            <a:off x="3061738" y="2973625"/>
            <a:ext cx="1314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Conception d’une trame narrative et organisation générale des contenus</a:t>
            </a:r>
            <a:endParaRPr sz="1000">
              <a:solidFill>
                <a:srgbClr val="F3966A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81" name="Google Shape;381;p35"/>
          <p:cNvSpPr/>
          <p:nvPr/>
        </p:nvSpPr>
        <p:spPr>
          <a:xfrm>
            <a:off x="8601325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35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5"/>
          <p:cNvSpPr/>
          <p:nvPr/>
        </p:nvSpPr>
        <p:spPr>
          <a:xfrm>
            <a:off x="165400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4" name="Google Shape;384;p35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5"/>
          <p:cNvSpPr txBox="1"/>
          <p:nvPr/>
        </p:nvSpPr>
        <p:spPr>
          <a:xfrm>
            <a:off x="1094225" y="2974375"/>
            <a:ext cx="1383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Organisation de réunions pour récolter le contenu à transmettre</a:t>
            </a:r>
            <a:endParaRPr b="1" sz="1000">
              <a:solidFill>
                <a:srgbClr val="F3966A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86" name="Google Shape;386;p35"/>
          <p:cNvSpPr txBox="1"/>
          <p:nvPr/>
        </p:nvSpPr>
        <p:spPr>
          <a:xfrm>
            <a:off x="4059813" y="1208081"/>
            <a:ext cx="1144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Rédaction fine et création des storyboards</a:t>
            </a:r>
            <a:endParaRPr b="1" sz="1000">
              <a:solidFill>
                <a:srgbClr val="F3966A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87" name="Google Shape;387;p35"/>
          <p:cNvSpPr txBox="1"/>
          <p:nvPr/>
        </p:nvSpPr>
        <p:spPr>
          <a:xfrm>
            <a:off x="6056688" y="1438181"/>
            <a:ext cx="1068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Illustrations finales</a:t>
            </a:r>
            <a:endParaRPr b="1" sz="1000">
              <a:solidFill>
                <a:srgbClr val="F3966A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88" name="Google Shape;388;p35"/>
          <p:cNvSpPr txBox="1"/>
          <p:nvPr/>
        </p:nvSpPr>
        <p:spPr>
          <a:xfrm>
            <a:off x="5058300" y="2974375"/>
            <a:ext cx="114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Réalisation</a:t>
            </a: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des vidéos, des activités ou des podcasts</a:t>
            </a:r>
            <a:endParaRPr sz="1000">
              <a:solidFill>
                <a:srgbClr val="F3966A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89" name="Google Shape;389;p35"/>
          <p:cNvSpPr txBox="1"/>
          <p:nvPr/>
        </p:nvSpPr>
        <p:spPr>
          <a:xfrm>
            <a:off x="6674100" y="2973625"/>
            <a:ext cx="1068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Intégration de l’ensemble des contenus dans l’application</a:t>
            </a:r>
            <a:endParaRPr b="1" sz="1000">
              <a:solidFill>
                <a:srgbClr val="F3966A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90" name="Google Shape;390;p35"/>
          <p:cNvSpPr txBox="1"/>
          <p:nvPr/>
        </p:nvSpPr>
        <p:spPr>
          <a:xfrm>
            <a:off x="8058225" y="1361231"/>
            <a:ext cx="1052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3966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Recette et livraison finale</a:t>
            </a:r>
            <a:endParaRPr sz="1000">
              <a:solidFill>
                <a:srgbClr val="F3966A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91" name="Google Shape;391;p35"/>
          <p:cNvCxnSpPr/>
          <p:nvPr/>
        </p:nvCxnSpPr>
        <p:spPr>
          <a:xfrm rot="10800000">
            <a:off x="685775" y="2075183"/>
            <a:ext cx="0" cy="25440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p35"/>
          <p:cNvCxnSpPr/>
          <p:nvPr/>
        </p:nvCxnSpPr>
        <p:spPr>
          <a:xfrm rot="10800000">
            <a:off x="1624600" y="2741007"/>
            <a:ext cx="0" cy="25710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35"/>
          <p:cNvCxnSpPr/>
          <p:nvPr/>
        </p:nvCxnSpPr>
        <p:spPr>
          <a:xfrm rot="10800000">
            <a:off x="3562050" y="2741007"/>
            <a:ext cx="0" cy="25710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35"/>
          <p:cNvCxnSpPr/>
          <p:nvPr/>
        </p:nvCxnSpPr>
        <p:spPr>
          <a:xfrm rot="10800000">
            <a:off x="4495800" y="2101375"/>
            <a:ext cx="0" cy="25440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35"/>
          <p:cNvCxnSpPr/>
          <p:nvPr/>
        </p:nvCxnSpPr>
        <p:spPr>
          <a:xfrm rot="10800000">
            <a:off x="2603275" y="2075183"/>
            <a:ext cx="0" cy="25440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35"/>
          <p:cNvCxnSpPr/>
          <p:nvPr/>
        </p:nvCxnSpPr>
        <p:spPr>
          <a:xfrm rot="10800000">
            <a:off x="5479550" y="2741007"/>
            <a:ext cx="0" cy="25710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35"/>
          <p:cNvCxnSpPr/>
          <p:nvPr/>
        </p:nvCxnSpPr>
        <p:spPr>
          <a:xfrm rot="10800000">
            <a:off x="6438300" y="2101375"/>
            <a:ext cx="0" cy="25440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35"/>
          <p:cNvCxnSpPr/>
          <p:nvPr/>
        </p:nvCxnSpPr>
        <p:spPr>
          <a:xfrm rot="10800000">
            <a:off x="7397050" y="2741007"/>
            <a:ext cx="0" cy="25710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35"/>
          <p:cNvCxnSpPr/>
          <p:nvPr/>
        </p:nvCxnSpPr>
        <p:spPr>
          <a:xfrm rot="10800000">
            <a:off x="8395750" y="2075183"/>
            <a:ext cx="0" cy="25440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" name="Google Shape;400;p35"/>
          <p:cNvCxnSpPr/>
          <p:nvPr/>
        </p:nvCxnSpPr>
        <p:spPr>
          <a:xfrm rot="10800000">
            <a:off x="4032388" y="2370425"/>
            <a:ext cx="0" cy="216300"/>
          </a:xfrm>
          <a:prstGeom prst="straightConnector1">
            <a:avLst/>
          </a:prstGeom>
          <a:noFill/>
          <a:ln cap="flat" cmpd="sng" w="19050">
            <a:solidFill>
              <a:srgbClr val="F5F5F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1" name="Google Shape;401;p35"/>
          <p:cNvSpPr txBox="1"/>
          <p:nvPr/>
        </p:nvSpPr>
        <p:spPr>
          <a:xfrm>
            <a:off x="3436138" y="2125900"/>
            <a:ext cx="1192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Validation client</a:t>
            </a:r>
            <a:endParaRPr sz="7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02" name="Google Shape;40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4238" y="1968463"/>
            <a:ext cx="216300" cy="216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3" name="Google Shape;403;p35"/>
          <p:cNvCxnSpPr/>
          <p:nvPr/>
        </p:nvCxnSpPr>
        <p:spPr>
          <a:xfrm rot="10800000">
            <a:off x="5022988" y="2370425"/>
            <a:ext cx="0" cy="216300"/>
          </a:xfrm>
          <a:prstGeom prst="straightConnector1">
            <a:avLst/>
          </a:prstGeom>
          <a:noFill/>
          <a:ln cap="flat" cmpd="sng" w="19050">
            <a:solidFill>
              <a:srgbClr val="F5F5F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4" name="Google Shape;404;p35"/>
          <p:cNvSpPr txBox="1"/>
          <p:nvPr/>
        </p:nvSpPr>
        <p:spPr>
          <a:xfrm>
            <a:off x="4502938" y="2125900"/>
            <a:ext cx="1192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Validation client</a:t>
            </a:r>
            <a:endParaRPr sz="7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05" name="Google Shape;40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4838" y="1968463"/>
            <a:ext cx="216300" cy="216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6" name="Google Shape;406;p35"/>
          <p:cNvCxnSpPr/>
          <p:nvPr/>
        </p:nvCxnSpPr>
        <p:spPr>
          <a:xfrm rot="10800000">
            <a:off x="5937388" y="2370425"/>
            <a:ext cx="0" cy="216300"/>
          </a:xfrm>
          <a:prstGeom prst="straightConnector1">
            <a:avLst/>
          </a:prstGeom>
          <a:noFill/>
          <a:ln cap="flat" cmpd="sng" w="19050">
            <a:solidFill>
              <a:srgbClr val="F5F5F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7" name="Google Shape;407;p35"/>
          <p:cNvSpPr txBox="1"/>
          <p:nvPr/>
        </p:nvSpPr>
        <p:spPr>
          <a:xfrm>
            <a:off x="5341138" y="2125900"/>
            <a:ext cx="1192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Validation client</a:t>
            </a:r>
            <a:endParaRPr sz="7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08" name="Google Shape;40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9238" y="1968463"/>
            <a:ext cx="216300" cy="216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9" name="Google Shape;409;p35"/>
          <p:cNvCxnSpPr/>
          <p:nvPr/>
        </p:nvCxnSpPr>
        <p:spPr>
          <a:xfrm rot="10800000">
            <a:off x="6927988" y="2370425"/>
            <a:ext cx="0" cy="216300"/>
          </a:xfrm>
          <a:prstGeom prst="straightConnector1">
            <a:avLst/>
          </a:prstGeom>
          <a:noFill/>
          <a:ln cap="flat" cmpd="sng" w="19050">
            <a:solidFill>
              <a:srgbClr val="F5F5F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0" name="Google Shape;410;p35"/>
          <p:cNvSpPr txBox="1"/>
          <p:nvPr/>
        </p:nvSpPr>
        <p:spPr>
          <a:xfrm>
            <a:off x="6331738" y="2125900"/>
            <a:ext cx="1192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Validation client</a:t>
            </a:r>
            <a:endParaRPr sz="7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11" name="Google Shape;41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19838" y="1968463"/>
            <a:ext cx="216300" cy="216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2" name="Google Shape;412;p35"/>
          <p:cNvCxnSpPr/>
          <p:nvPr/>
        </p:nvCxnSpPr>
        <p:spPr>
          <a:xfrm rot="10800000">
            <a:off x="7842388" y="2370425"/>
            <a:ext cx="0" cy="216300"/>
          </a:xfrm>
          <a:prstGeom prst="straightConnector1">
            <a:avLst/>
          </a:prstGeom>
          <a:noFill/>
          <a:ln cap="flat" cmpd="sng" w="19050">
            <a:solidFill>
              <a:srgbClr val="F5F5F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3" name="Google Shape;413;p35"/>
          <p:cNvSpPr txBox="1"/>
          <p:nvPr/>
        </p:nvSpPr>
        <p:spPr>
          <a:xfrm>
            <a:off x="7246138" y="2125900"/>
            <a:ext cx="1192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Validation client</a:t>
            </a:r>
            <a:endParaRPr sz="7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14" name="Google Shape;41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34238" y="1968463"/>
            <a:ext cx="216300" cy="216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5" name="Google Shape;415;p35"/>
          <p:cNvGrpSpPr/>
          <p:nvPr/>
        </p:nvGrpSpPr>
        <p:grpSpPr>
          <a:xfrm>
            <a:off x="2367484" y="2355775"/>
            <a:ext cx="471600" cy="377100"/>
            <a:chOff x="449975" y="2741700"/>
            <a:chExt cx="471600" cy="377100"/>
          </a:xfrm>
        </p:grpSpPr>
        <p:sp>
          <p:nvSpPr>
            <p:cNvPr id="416" name="Google Shape;416;p35"/>
            <p:cNvSpPr/>
            <p:nvPr/>
          </p:nvSpPr>
          <p:spPr>
            <a:xfrm>
              <a:off x="545525" y="2790000"/>
              <a:ext cx="280500" cy="28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5"/>
            <p:cNvSpPr txBox="1"/>
            <p:nvPr/>
          </p:nvSpPr>
          <p:spPr>
            <a:xfrm>
              <a:off x="449975" y="2741700"/>
              <a:ext cx="471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50">
                  <a:solidFill>
                    <a:srgbClr val="2B553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3</a:t>
              </a:r>
              <a:endParaRPr sz="100">
                <a:solidFill>
                  <a:srgbClr val="2B5538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18" name="Google Shape;418;p35"/>
          <p:cNvGrpSpPr/>
          <p:nvPr/>
        </p:nvGrpSpPr>
        <p:grpSpPr>
          <a:xfrm>
            <a:off x="449975" y="2355775"/>
            <a:ext cx="471600" cy="377100"/>
            <a:chOff x="449975" y="2741700"/>
            <a:chExt cx="471600" cy="377100"/>
          </a:xfrm>
        </p:grpSpPr>
        <p:sp>
          <p:nvSpPr>
            <p:cNvPr id="419" name="Google Shape;419;p35"/>
            <p:cNvSpPr/>
            <p:nvPr/>
          </p:nvSpPr>
          <p:spPr>
            <a:xfrm>
              <a:off x="545525" y="2790000"/>
              <a:ext cx="280500" cy="28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5"/>
            <p:cNvSpPr txBox="1"/>
            <p:nvPr/>
          </p:nvSpPr>
          <p:spPr>
            <a:xfrm>
              <a:off x="449975" y="2741700"/>
              <a:ext cx="471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50">
                  <a:solidFill>
                    <a:srgbClr val="2B553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1</a:t>
              </a:r>
              <a:endParaRPr sz="100">
                <a:solidFill>
                  <a:srgbClr val="2B5538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21" name="Google Shape;421;p35"/>
          <p:cNvGrpSpPr/>
          <p:nvPr/>
        </p:nvGrpSpPr>
        <p:grpSpPr>
          <a:xfrm>
            <a:off x="3326239" y="2355775"/>
            <a:ext cx="471600" cy="377100"/>
            <a:chOff x="449975" y="2741700"/>
            <a:chExt cx="471600" cy="377100"/>
          </a:xfrm>
        </p:grpSpPr>
        <p:sp>
          <p:nvSpPr>
            <p:cNvPr id="422" name="Google Shape;422;p35"/>
            <p:cNvSpPr/>
            <p:nvPr/>
          </p:nvSpPr>
          <p:spPr>
            <a:xfrm>
              <a:off x="545525" y="2790000"/>
              <a:ext cx="280500" cy="28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5"/>
            <p:cNvSpPr txBox="1"/>
            <p:nvPr/>
          </p:nvSpPr>
          <p:spPr>
            <a:xfrm>
              <a:off x="449975" y="2741700"/>
              <a:ext cx="471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50">
                  <a:solidFill>
                    <a:srgbClr val="2B553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4</a:t>
              </a:r>
              <a:endParaRPr sz="100">
                <a:solidFill>
                  <a:srgbClr val="2B5538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24" name="Google Shape;424;p35"/>
          <p:cNvGrpSpPr/>
          <p:nvPr/>
        </p:nvGrpSpPr>
        <p:grpSpPr>
          <a:xfrm>
            <a:off x="1408730" y="2355775"/>
            <a:ext cx="471600" cy="377100"/>
            <a:chOff x="449975" y="2741700"/>
            <a:chExt cx="471600" cy="377100"/>
          </a:xfrm>
        </p:grpSpPr>
        <p:sp>
          <p:nvSpPr>
            <p:cNvPr id="425" name="Google Shape;425;p35"/>
            <p:cNvSpPr/>
            <p:nvPr/>
          </p:nvSpPr>
          <p:spPr>
            <a:xfrm>
              <a:off x="545525" y="2790000"/>
              <a:ext cx="280500" cy="28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5"/>
            <p:cNvSpPr txBox="1"/>
            <p:nvPr/>
          </p:nvSpPr>
          <p:spPr>
            <a:xfrm>
              <a:off x="449975" y="2741700"/>
              <a:ext cx="471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50">
                  <a:solidFill>
                    <a:srgbClr val="2B553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2</a:t>
              </a:r>
              <a:endParaRPr sz="100">
                <a:solidFill>
                  <a:srgbClr val="2B5538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27" name="Google Shape;427;p35"/>
          <p:cNvGrpSpPr/>
          <p:nvPr/>
        </p:nvGrpSpPr>
        <p:grpSpPr>
          <a:xfrm>
            <a:off x="5243748" y="2355775"/>
            <a:ext cx="471600" cy="377100"/>
            <a:chOff x="449975" y="2741700"/>
            <a:chExt cx="471600" cy="377100"/>
          </a:xfrm>
        </p:grpSpPr>
        <p:sp>
          <p:nvSpPr>
            <p:cNvPr id="428" name="Google Shape;428;p35"/>
            <p:cNvSpPr/>
            <p:nvPr/>
          </p:nvSpPr>
          <p:spPr>
            <a:xfrm>
              <a:off x="545525" y="2790000"/>
              <a:ext cx="280500" cy="28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5"/>
            <p:cNvSpPr txBox="1"/>
            <p:nvPr/>
          </p:nvSpPr>
          <p:spPr>
            <a:xfrm>
              <a:off x="449975" y="2741700"/>
              <a:ext cx="471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50">
                  <a:solidFill>
                    <a:srgbClr val="2B553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6</a:t>
              </a:r>
              <a:endParaRPr sz="100">
                <a:solidFill>
                  <a:srgbClr val="2B5538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30" name="Google Shape;430;p35"/>
          <p:cNvGrpSpPr/>
          <p:nvPr/>
        </p:nvGrpSpPr>
        <p:grpSpPr>
          <a:xfrm>
            <a:off x="7161258" y="2355775"/>
            <a:ext cx="471600" cy="377100"/>
            <a:chOff x="449975" y="2741700"/>
            <a:chExt cx="471600" cy="377100"/>
          </a:xfrm>
        </p:grpSpPr>
        <p:sp>
          <p:nvSpPr>
            <p:cNvPr id="431" name="Google Shape;431;p35"/>
            <p:cNvSpPr/>
            <p:nvPr/>
          </p:nvSpPr>
          <p:spPr>
            <a:xfrm>
              <a:off x="545525" y="2790000"/>
              <a:ext cx="280500" cy="28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5"/>
            <p:cNvSpPr txBox="1"/>
            <p:nvPr/>
          </p:nvSpPr>
          <p:spPr>
            <a:xfrm>
              <a:off x="449975" y="2741700"/>
              <a:ext cx="471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50">
                  <a:solidFill>
                    <a:srgbClr val="2B553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8</a:t>
              </a:r>
              <a:endParaRPr sz="100">
                <a:solidFill>
                  <a:srgbClr val="2B5538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33" name="Google Shape;433;p35"/>
          <p:cNvGrpSpPr/>
          <p:nvPr/>
        </p:nvGrpSpPr>
        <p:grpSpPr>
          <a:xfrm>
            <a:off x="4284994" y="2355775"/>
            <a:ext cx="471600" cy="377100"/>
            <a:chOff x="449975" y="2741700"/>
            <a:chExt cx="471600" cy="377100"/>
          </a:xfrm>
        </p:grpSpPr>
        <p:sp>
          <p:nvSpPr>
            <p:cNvPr id="434" name="Google Shape;434;p35"/>
            <p:cNvSpPr/>
            <p:nvPr/>
          </p:nvSpPr>
          <p:spPr>
            <a:xfrm>
              <a:off x="545525" y="2790000"/>
              <a:ext cx="280500" cy="28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5"/>
            <p:cNvSpPr txBox="1"/>
            <p:nvPr/>
          </p:nvSpPr>
          <p:spPr>
            <a:xfrm>
              <a:off x="449975" y="2741700"/>
              <a:ext cx="471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50">
                  <a:solidFill>
                    <a:srgbClr val="2B553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5</a:t>
              </a:r>
              <a:endParaRPr sz="100">
                <a:solidFill>
                  <a:srgbClr val="2B5538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36" name="Google Shape;436;p35"/>
          <p:cNvGrpSpPr/>
          <p:nvPr/>
        </p:nvGrpSpPr>
        <p:grpSpPr>
          <a:xfrm>
            <a:off x="8160538" y="2355775"/>
            <a:ext cx="471600" cy="377100"/>
            <a:chOff x="449975" y="2741700"/>
            <a:chExt cx="471600" cy="377100"/>
          </a:xfrm>
        </p:grpSpPr>
        <p:sp>
          <p:nvSpPr>
            <p:cNvPr id="437" name="Google Shape;437;p35"/>
            <p:cNvSpPr/>
            <p:nvPr/>
          </p:nvSpPr>
          <p:spPr>
            <a:xfrm>
              <a:off x="545525" y="2790000"/>
              <a:ext cx="280500" cy="28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5"/>
            <p:cNvSpPr txBox="1"/>
            <p:nvPr/>
          </p:nvSpPr>
          <p:spPr>
            <a:xfrm>
              <a:off x="449975" y="2741700"/>
              <a:ext cx="471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50">
                  <a:solidFill>
                    <a:srgbClr val="2B553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9</a:t>
              </a:r>
              <a:endParaRPr sz="100">
                <a:solidFill>
                  <a:srgbClr val="2B5538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39" name="Google Shape;439;p35"/>
          <p:cNvGrpSpPr/>
          <p:nvPr/>
        </p:nvGrpSpPr>
        <p:grpSpPr>
          <a:xfrm>
            <a:off x="6202503" y="2355775"/>
            <a:ext cx="471600" cy="377100"/>
            <a:chOff x="449975" y="2741700"/>
            <a:chExt cx="471600" cy="377100"/>
          </a:xfrm>
        </p:grpSpPr>
        <p:sp>
          <p:nvSpPr>
            <p:cNvPr id="440" name="Google Shape;440;p35"/>
            <p:cNvSpPr/>
            <p:nvPr/>
          </p:nvSpPr>
          <p:spPr>
            <a:xfrm>
              <a:off x="545525" y="2790000"/>
              <a:ext cx="280500" cy="28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5"/>
            <p:cNvSpPr txBox="1"/>
            <p:nvPr/>
          </p:nvSpPr>
          <p:spPr>
            <a:xfrm>
              <a:off x="449975" y="2741700"/>
              <a:ext cx="471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50">
                  <a:solidFill>
                    <a:srgbClr val="2B553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7</a:t>
              </a:r>
              <a:endParaRPr sz="100">
                <a:solidFill>
                  <a:srgbClr val="2B5538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6"/>
          <p:cNvSpPr/>
          <p:nvPr/>
        </p:nvSpPr>
        <p:spPr>
          <a:xfrm>
            <a:off x="0" y="-125"/>
            <a:ext cx="4049400" cy="51435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6"/>
          <p:cNvSpPr txBox="1"/>
          <p:nvPr/>
        </p:nvSpPr>
        <p:spPr>
          <a:xfrm>
            <a:off x="246625" y="1815350"/>
            <a:ext cx="40494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Focus sur…</a:t>
            </a:r>
            <a:endParaRPr b="1" sz="28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LA VIDÉO</a:t>
            </a:r>
            <a:b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</a:b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TEASER</a:t>
            </a:r>
            <a:endParaRPr b="1" sz="28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448" name="Google Shape;44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6"/>
          <p:cNvSpPr/>
          <p:nvPr/>
        </p:nvSpPr>
        <p:spPr>
          <a:xfrm>
            <a:off x="8601325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0" name="Google Shape;450;p36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36"/>
          <p:cNvSpPr/>
          <p:nvPr/>
        </p:nvSpPr>
        <p:spPr>
          <a:xfrm>
            <a:off x="165400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2" name="Google Shape;452;p36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36"/>
          <p:cNvSpPr txBox="1"/>
          <p:nvPr/>
        </p:nvSpPr>
        <p:spPr>
          <a:xfrm>
            <a:off x="4275925" y="619225"/>
            <a:ext cx="4748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Pour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mettre en valeur la création de cette application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sur vos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réseaux sociaux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nous proposons de réaliser une courte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vidéo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ayant pour objectif de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présenter le principe et donner envie.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4" name="Google Shape;454;p36">
            <a:hlinkClick r:id="rId5"/>
          </p:cNvPr>
          <p:cNvSpPr/>
          <p:nvPr/>
        </p:nvSpPr>
        <p:spPr>
          <a:xfrm>
            <a:off x="4275925" y="4206128"/>
            <a:ext cx="1257600" cy="443100"/>
          </a:xfrm>
          <a:prstGeom prst="rect">
            <a:avLst/>
          </a:prstGeom>
          <a:solidFill>
            <a:srgbClr val="23484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Découvrir un exemple</a:t>
            </a:r>
            <a:endParaRPr b="1"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55" name="Google Shape;455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18177" y="2605845"/>
            <a:ext cx="2677199" cy="1526068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6" name="Google Shape;456;p36">
            <a:hlinkClick r:id="rId7"/>
          </p:cNvPr>
          <p:cNvSpPr/>
          <p:nvPr/>
        </p:nvSpPr>
        <p:spPr>
          <a:xfrm>
            <a:off x="7171525" y="4206128"/>
            <a:ext cx="1257600" cy="443100"/>
          </a:xfrm>
          <a:prstGeom prst="rect">
            <a:avLst/>
          </a:prstGeom>
          <a:solidFill>
            <a:srgbClr val="23484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Découvrir un exemple</a:t>
            </a:r>
            <a:endParaRPr b="1"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57" name="Google Shape;457;p3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88853" y="2605850"/>
            <a:ext cx="2755146" cy="15260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7"/>
          <p:cNvSpPr/>
          <p:nvPr/>
        </p:nvSpPr>
        <p:spPr>
          <a:xfrm>
            <a:off x="0" y="-125"/>
            <a:ext cx="3093900" cy="51435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37"/>
          <p:cNvSpPr txBox="1"/>
          <p:nvPr/>
        </p:nvSpPr>
        <p:spPr>
          <a:xfrm>
            <a:off x="297100" y="1652225"/>
            <a:ext cx="25209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Gestion de projet</a:t>
            </a:r>
            <a:endParaRPr b="1" sz="28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464" name="Google Shape;46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37"/>
          <p:cNvSpPr txBox="1"/>
          <p:nvPr/>
        </p:nvSpPr>
        <p:spPr>
          <a:xfrm>
            <a:off x="509000" y="1432150"/>
            <a:ext cx="1596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E-LEARNING</a:t>
            </a:r>
            <a:endParaRPr sz="9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66" name="Google Shape;466;p37"/>
          <p:cNvSpPr txBox="1"/>
          <p:nvPr/>
        </p:nvSpPr>
        <p:spPr>
          <a:xfrm>
            <a:off x="3093900" y="144550"/>
            <a:ext cx="5996400" cy="46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Pour garantir le bon déroulé du projet et une livraison dans les temps, voici les bonnes pratiques que nous mettons habituellement en place avec nos clients : </a:t>
            </a:r>
            <a:endParaRPr sz="11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En matière de suivi de projet :</a:t>
            </a:r>
            <a:r>
              <a:rPr b="1" lang="fr" sz="11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sz="11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Poppins Light"/>
              <a:buChar char="-"/>
            </a:pPr>
            <a:r>
              <a:rPr b="1" lang="fr" sz="11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1 chef de projet côté Sydo</a:t>
            </a:r>
            <a:r>
              <a:rPr lang="fr" sz="11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 qui orchestre le projet, veille à son bon fonctionnement et s’assure que le produit développé correspond à vos attentes ; </a:t>
            </a:r>
            <a:endParaRPr sz="11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Poppins Light"/>
              <a:buChar char="-"/>
            </a:pPr>
            <a:r>
              <a:rPr b="1" lang="fr" sz="11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1 coordinateur côté client, </a:t>
            </a:r>
            <a:r>
              <a:rPr lang="fr" sz="11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si possible expert du sujet, qui suit l’avancée du projet, organise les relectures internes, valide les contenus. </a:t>
            </a:r>
            <a:endParaRPr sz="11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 u="sng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Le process à respecter : </a:t>
            </a:r>
            <a:endParaRPr sz="11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Pour garantir une livraison dans les délais et la qualité du résultat, nous imposons </a:t>
            </a:r>
            <a:r>
              <a:rPr b="1" lang="fr" sz="11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une validation step-by-step des éléments </a:t>
            </a:r>
            <a:r>
              <a:rPr lang="fr" sz="11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: vous validerez d’abord architecture, la rédaction, puis les maquettes et enfin le module développé. Une fois les éléments validés, aucune correction n’est envisageable sans surcoût. </a:t>
            </a:r>
            <a:endParaRPr sz="11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Les temps d’échange : </a:t>
            </a:r>
            <a:endParaRPr b="1" sz="11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4985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Poppins Light"/>
              <a:buChar char="-"/>
            </a:pPr>
            <a:r>
              <a:rPr b="1" lang="fr" sz="11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Des réunions hebdomadaires : </a:t>
            </a:r>
            <a:r>
              <a:rPr lang="fr" sz="11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30 min pour faire le point sur l’avancement du projet et régler les points de détail ;</a:t>
            </a:r>
            <a:endParaRPr sz="11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4985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Poppins"/>
              <a:buChar char="-"/>
            </a:pPr>
            <a:r>
              <a:rPr b="1" lang="fr" sz="11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Des réunions de travail </a:t>
            </a:r>
            <a:r>
              <a:rPr lang="fr" sz="11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pour vous présenter nos productions et recueillir vos retours </a:t>
            </a:r>
            <a:endParaRPr sz="11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NB : des temps de relecture interne sont à prévoir de votre côté en dehors de ces temps d’échange. </a:t>
            </a:r>
            <a:endParaRPr sz="10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67" name="Google Shape;467;p37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8" name="Google Shape;468;p37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37"/>
          <p:cNvSpPr/>
          <p:nvPr/>
        </p:nvSpPr>
        <p:spPr>
          <a:xfrm>
            <a:off x="8565163" y="4589712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0" name="Google Shape;470;p37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6400" y="4670950"/>
            <a:ext cx="280625" cy="2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8"/>
          <p:cNvSpPr txBox="1"/>
          <p:nvPr/>
        </p:nvSpPr>
        <p:spPr>
          <a:xfrm>
            <a:off x="3773850" y="213400"/>
            <a:ext cx="1596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VIDÉO PÉDAGOGIQUE</a:t>
            </a:r>
            <a:endParaRPr sz="9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476" name="Google Shape;47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50" y="105840"/>
            <a:ext cx="314675" cy="5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38"/>
          <p:cNvSpPr txBox="1"/>
          <p:nvPr/>
        </p:nvSpPr>
        <p:spPr>
          <a:xfrm>
            <a:off x="83325" y="1865050"/>
            <a:ext cx="167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Lancement et collecte du contenu </a:t>
            </a:r>
            <a:endParaRPr sz="7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78" name="Google Shape;478;p38"/>
          <p:cNvSpPr/>
          <p:nvPr/>
        </p:nvSpPr>
        <p:spPr>
          <a:xfrm>
            <a:off x="1758825" y="990200"/>
            <a:ext cx="1329300" cy="2946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8"/>
          <p:cNvSpPr/>
          <p:nvPr/>
        </p:nvSpPr>
        <p:spPr>
          <a:xfrm>
            <a:off x="4423750" y="990200"/>
            <a:ext cx="1329300" cy="2946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8"/>
          <p:cNvSpPr/>
          <p:nvPr/>
        </p:nvSpPr>
        <p:spPr>
          <a:xfrm>
            <a:off x="7088675" y="990200"/>
            <a:ext cx="1329300" cy="2946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38"/>
          <p:cNvSpPr txBox="1"/>
          <p:nvPr/>
        </p:nvSpPr>
        <p:spPr>
          <a:xfrm>
            <a:off x="1752512" y="1020775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1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482" name="Google Shape;482;p38"/>
          <p:cNvGrpSpPr/>
          <p:nvPr/>
        </p:nvGrpSpPr>
        <p:grpSpPr>
          <a:xfrm>
            <a:off x="81523" y="2332050"/>
            <a:ext cx="6422652" cy="554100"/>
            <a:chOff x="81525" y="1874850"/>
            <a:chExt cx="7319262" cy="554100"/>
          </a:xfrm>
        </p:grpSpPr>
        <p:sp>
          <p:nvSpPr>
            <p:cNvPr id="483" name="Google Shape;483;p38"/>
            <p:cNvSpPr txBox="1"/>
            <p:nvPr/>
          </p:nvSpPr>
          <p:spPr>
            <a:xfrm>
              <a:off x="81525" y="1874850"/>
              <a:ext cx="16788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800">
                  <a:latin typeface="Poppins Light"/>
                  <a:ea typeface="Poppins Light"/>
                  <a:cs typeface="Poppins Light"/>
                  <a:sym typeface="Poppins Light"/>
                </a:rPr>
                <a:t>Analyse du contenu, définition des objectifs, et conception de l’histoire </a:t>
              </a:r>
              <a:endParaRPr sz="800"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484" name="Google Shape;484;p38"/>
            <p:cNvSpPr/>
            <p:nvPr/>
          </p:nvSpPr>
          <p:spPr>
            <a:xfrm flipH="1">
              <a:off x="3256140" y="1950950"/>
              <a:ext cx="2183100" cy="267000"/>
            </a:xfrm>
            <a:prstGeom prst="rect">
              <a:avLst/>
            </a:prstGeom>
            <a:solidFill>
              <a:srgbClr val="F396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8"/>
            <p:cNvSpPr/>
            <p:nvPr/>
          </p:nvSpPr>
          <p:spPr>
            <a:xfrm flipH="1">
              <a:off x="5358087" y="1951725"/>
              <a:ext cx="2042700" cy="267000"/>
            </a:xfrm>
            <a:prstGeom prst="rect">
              <a:avLst/>
            </a:prstGeom>
            <a:solidFill>
              <a:srgbClr val="2B55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6" name="Google Shape;486;p38"/>
          <p:cNvSpPr txBox="1"/>
          <p:nvPr/>
        </p:nvSpPr>
        <p:spPr>
          <a:xfrm>
            <a:off x="2221675" y="80100"/>
            <a:ext cx="5181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23484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Planning prévisionnel </a:t>
            </a:r>
            <a:r>
              <a:rPr b="1" lang="fr" sz="1750">
                <a:solidFill>
                  <a:srgbClr val="23484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(1/3)</a:t>
            </a:r>
            <a:endParaRPr sz="100">
              <a:solidFill>
                <a:srgbClr val="23484C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87" name="Google Shape;487;p38"/>
          <p:cNvSpPr/>
          <p:nvPr/>
        </p:nvSpPr>
        <p:spPr>
          <a:xfrm>
            <a:off x="1753550" y="1865450"/>
            <a:ext cx="1915800" cy="2670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38"/>
          <p:cNvSpPr/>
          <p:nvPr/>
        </p:nvSpPr>
        <p:spPr>
          <a:xfrm>
            <a:off x="1753550" y="1983325"/>
            <a:ext cx="1915800" cy="151800"/>
          </a:xfrm>
          <a:prstGeom prst="rect">
            <a:avLst/>
          </a:prstGeom>
          <a:solidFill>
            <a:srgbClr val="2B55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8"/>
          <p:cNvSpPr/>
          <p:nvPr/>
        </p:nvSpPr>
        <p:spPr>
          <a:xfrm flipH="1">
            <a:off x="4134588" y="4710300"/>
            <a:ext cx="531900" cy="267000"/>
          </a:xfrm>
          <a:prstGeom prst="rect">
            <a:avLst/>
          </a:prstGeom>
          <a:solidFill>
            <a:srgbClr val="2B55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38"/>
          <p:cNvSpPr txBox="1"/>
          <p:nvPr/>
        </p:nvSpPr>
        <p:spPr>
          <a:xfrm>
            <a:off x="4666488" y="4710300"/>
            <a:ext cx="167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Votre temps de validation 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91" name="Google Shape;491;p38"/>
          <p:cNvSpPr/>
          <p:nvPr/>
        </p:nvSpPr>
        <p:spPr>
          <a:xfrm flipH="1">
            <a:off x="1744638" y="4710300"/>
            <a:ext cx="531900" cy="2670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38"/>
          <p:cNvSpPr txBox="1"/>
          <p:nvPr/>
        </p:nvSpPr>
        <p:spPr>
          <a:xfrm>
            <a:off x="2366163" y="4710300"/>
            <a:ext cx="167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Notre temps de production  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4" name="Google Shape;494;p38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38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6" name="Google Shape;496;p38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38"/>
          <p:cNvSpPr txBox="1"/>
          <p:nvPr/>
        </p:nvSpPr>
        <p:spPr>
          <a:xfrm>
            <a:off x="81513" y="2922050"/>
            <a:ext cx="1678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Rédaction des contenus et storyboards des vidéos et activités</a:t>
            </a:r>
            <a:endParaRPr sz="7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5753039" y="3065600"/>
            <a:ext cx="2667900" cy="2670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38"/>
          <p:cNvSpPr txBox="1"/>
          <p:nvPr/>
        </p:nvSpPr>
        <p:spPr>
          <a:xfrm>
            <a:off x="3088137" y="1020763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2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00" name="Google Shape;500;p38"/>
          <p:cNvSpPr txBox="1"/>
          <p:nvPr/>
        </p:nvSpPr>
        <p:spPr>
          <a:xfrm>
            <a:off x="4424912" y="1020775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3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01" name="Google Shape;501;p38"/>
          <p:cNvSpPr txBox="1"/>
          <p:nvPr/>
        </p:nvSpPr>
        <p:spPr>
          <a:xfrm>
            <a:off x="5761687" y="1020775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4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02" name="Google Shape;502;p38"/>
          <p:cNvSpPr txBox="1"/>
          <p:nvPr/>
        </p:nvSpPr>
        <p:spPr>
          <a:xfrm>
            <a:off x="7098462" y="1020775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5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9"/>
          <p:cNvSpPr txBox="1"/>
          <p:nvPr/>
        </p:nvSpPr>
        <p:spPr>
          <a:xfrm>
            <a:off x="3773850" y="213400"/>
            <a:ext cx="1596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VIDÉO PÉDAGOGIQUE</a:t>
            </a:r>
            <a:endParaRPr sz="9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508" name="Google Shape;50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50" y="105840"/>
            <a:ext cx="314675" cy="5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39"/>
          <p:cNvSpPr/>
          <p:nvPr/>
        </p:nvSpPr>
        <p:spPr>
          <a:xfrm>
            <a:off x="1767625" y="1321900"/>
            <a:ext cx="1329300" cy="30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9"/>
          <p:cNvSpPr/>
          <p:nvPr/>
        </p:nvSpPr>
        <p:spPr>
          <a:xfrm>
            <a:off x="4432550" y="1321900"/>
            <a:ext cx="1329300" cy="30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39"/>
          <p:cNvSpPr/>
          <p:nvPr/>
        </p:nvSpPr>
        <p:spPr>
          <a:xfrm>
            <a:off x="7097475" y="1321900"/>
            <a:ext cx="1329300" cy="30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9"/>
          <p:cNvSpPr/>
          <p:nvPr/>
        </p:nvSpPr>
        <p:spPr>
          <a:xfrm flipH="1">
            <a:off x="3098025" y="2474850"/>
            <a:ext cx="1335600" cy="2670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9"/>
          <p:cNvSpPr/>
          <p:nvPr/>
        </p:nvSpPr>
        <p:spPr>
          <a:xfrm flipH="1">
            <a:off x="4433625" y="2474850"/>
            <a:ext cx="1329300" cy="267000"/>
          </a:xfrm>
          <a:prstGeom prst="rect">
            <a:avLst/>
          </a:prstGeom>
          <a:solidFill>
            <a:srgbClr val="2B55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39"/>
          <p:cNvSpPr/>
          <p:nvPr/>
        </p:nvSpPr>
        <p:spPr>
          <a:xfrm flipH="1">
            <a:off x="1767650" y="1984575"/>
            <a:ext cx="2664900" cy="267000"/>
          </a:xfrm>
          <a:prstGeom prst="rect">
            <a:avLst/>
          </a:prstGeom>
          <a:solidFill>
            <a:srgbClr val="2B55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9"/>
          <p:cNvSpPr/>
          <p:nvPr/>
        </p:nvSpPr>
        <p:spPr>
          <a:xfrm flipH="1">
            <a:off x="4434650" y="2965125"/>
            <a:ext cx="1327200" cy="2670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9"/>
          <p:cNvSpPr/>
          <p:nvPr/>
        </p:nvSpPr>
        <p:spPr>
          <a:xfrm flipH="1">
            <a:off x="5761875" y="2968425"/>
            <a:ext cx="1337700" cy="267000"/>
          </a:xfrm>
          <a:prstGeom prst="rect">
            <a:avLst/>
          </a:prstGeom>
          <a:solidFill>
            <a:srgbClr val="2B55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9"/>
          <p:cNvSpPr txBox="1"/>
          <p:nvPr/>
        </p:nvSpPr>
        <p:spPr>
          <a:xfrm>
            <a:off x="84700" y="2875107"/>
            <a:ext cx="128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Maquettes des écrans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18" name="Google Shape;518;p39"/>
          <p:cNvSpPr txBox="1"/>
          <p:nvPr/>
        </p:nvSpPr>
        <p:spPr>
          <a:xfrm>
            <a:off x="84700" y="3431350"/>
            <a:ext cx="104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Développement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19" name="Google Shape;519;p39"/>
          <p:cNvSpPr/>
          <p:nvPr/>
        </p:nvSpPr>
        <p:spPr>
          <a:xfrm flipH="1">
            <a:off x="4134588" y="4710300"/>
            <a:ext cx="531900" cy="267000"/>
          </a:xfrm>
          <a:prstGeom prst="rect">
            <a:avLst/>
          </a:prstGeom>
          <a:solidFill>
            <a:srgbClr val="2B55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39"/>
          <p:cNvSpPr txBox="1"/>
          <p:nvPr/>
        </p:nvSpPr>
        <p:spPr>
          <a:xfrm>
            <a:off x="4666488" y="4710300"/>
            <a:ext cx="167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Votre temps de validation 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21" name="Google Shape;521;p39"/>
          <p:cNvSpPr/>
          <p:nvPr/>
        </p:nvSpPr>
        <p:spPr>
          <a:xfrm flipH="1">
            <a:off x="1744638" y="4710300"/>
            <a:ext cx="531900" cy="2670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39"/>
          <p:cNvSpPr txBox="1"/>
          <p:nvPr/>
        </p:nvSpPr>
        <p:spPr>
          <a:xfrm>
            <a:off x="2366163" y="4710300"/>
            <a:ext cx="167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Notre temps de production  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23" name="Google Shape;523;p39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4" name="Google Shape;524;p39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39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6" name="Google Shape;526;p39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39"/>
          <p:cNvSpPr/>
          <p:nvPr/>
        </p:nvSpPr>
        <p:spPr>
          <a:xfrm>
            <a:off x="7097475" y="3451750"/>
            <a:ext cx="1327200" cy="2670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39"/>
          <p:cNvSpPr txBox="1"/>
          <p:nvPr/>
        </p:nvSpPr>
        <p:spPr>
          <a:xfrm>
            <a:off x="1767637" y="1320838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6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29" name="Google Shape;529;p39"/>
          <p:cNvSpPr txBox="1"/>
          <p:nvPr/>
        </p:nvSpPr>
        <p:spPr>
          <a:xfrm>
            <a:off x="3096937" y="1320838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7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30" name="Google Shape;530;p39"/>
          <p:cNvSpPr txBox="1"/>
          <p:nvPr/>
        </p:nvSpPr>
        <p:spPr>
          <a:xfrm>
            <a:off x="4432562" y="1320838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8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31" name="Google Shape;531;p39"/>
          <p:cNvSpPr txBox="1"/>
          <p:nvPr/>
        </p:nvSpPr>
        <p:spPr>
          <a:xfrm>
            <a:off x="5768187" y="1320838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9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32" name="Google Shape;532;p39"/>
          <p:cNvSpPr txBox="1"/>
          <p:nvPr/>
        </p:nvSpPr>
        <p:spPr>
          <a:xfrm>
            <a:off x="7103812" y="1320838"/>
            <a:ext cx="13293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10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33" name="Google Shape;533;p39"/>
          <p:cNvSpPr txBox="1"/>
          <p:nvPr/>
        </p:nvSpPr>
        <p:spPr>
          <a:xfrm>
            <a:off x="84688" y="1841025"/>
            <a:ext cx="1678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Rédaction des contenus et storyboards des vidéos et activités</a:t>
            </a:r>
            <a:endParaRPr sz="7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34" name="Google Shape;534;p39"/>
          <p:cNvSpPr txBox="1"/>
          <p:nvPr/>
        </p:nvSpPr>
        <p:spPr>
          <a:xfrm>
            <a:off x="84688" y="2442150"/>
            <a:ext cx="167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Illustration</a:t>
            </a:r>
            <a:endParaRPr sz="7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35" name="Google Shape;535;p39"/>
          <p:cNvSpPr txBox="1"/>
          <p:nvPr/>
        </p:nvSpPr>
        <p:spPr>
          <a:xfrm>
            <a:off x="2221675" y="80100"/>
            <a:ext cx="5181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23484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Planning prévisionnel </a:t>
            </a:r>
            <a:r>
              <a:rPr b="1" lang="fr" sz="1750">
                <a:solidFill>
                  <a:srgbClr val="23484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(2/3)</a:t>
            </a:r>
            <a:endParaRPr sz="100">
              <a:solidFill>
                <a:srgbClr val="23484C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0"/>
          <p:cNvSpPr txBox="1"/>
          <p:nvPr/>
        </p:nvSpPr>
        <p:spPr>
          <a:xfrm>
            <a:off x="3773850" y="213400"/>
            <a:ext cx="1596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VIDÉO PÉDAGOGIQUE</a:t>
            </a:r>
            <a:endParaRPr sz="9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541" name="Google Shape;54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50" y="105840"/>
            <a:ext cx="314675" cy="5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40"/>
          <p:cNvSpPr/>
          <p:nvPr/>
        </p:nvSpPr>
        <p:spPr>
          <a:xfrm>
            <a:off x="1149225" y="990200"/>
            <a:ext cx="1329300" cy="2686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40"/>
          <p:cNvSpPr/>
          <p:nvPr/>
        </p:nvSpPr>
        <p:spPr>
          <a:xfrm>
            <a:off x="3814150" y="990200"/>
            <a:ext cx="1329300" cy="2686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40"/>
          <p:cNvSpPr/>
          <p:nvPr/>
        </p:nvSpPr>
        <p:spPr>
          <a:xfrm>
            <a:off x="6479075" y="990200"/>
            <a:ext cx="1329300" cy="2686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40"/>
          <p:cNvSpPr txBox="1"/>
          <p:nvPr/>
        </p:nvSpPr>
        <p:spPr>
          <a:xfrm>
            <a:off x="1149125" y="989150"/>
            <a:ext cx="1329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9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46" name="Google Shape;546;p40"/>
          <p:cNvSpPr txBox="1"/>
          <p:nvPr/>
        </p:nvSpPr>
        <p:spPr>
          <a:xfrm>
            <a:off x="2478525" y="989150"/>
            <a:ext cx="1329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10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47" name="Google Shape;547;p40"/>
          <p:cNvSpPr txBox="1"/>
          <p:nvPr/>
        </p:nvSpPr>
        <p:spPr>
          <a:xfrm>
            <a:off x="3814150" y="989150"/>
            <a:ext cx="1329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11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48" name="Google Shape;548;p40"/>
          <p:cNvSpPr txBox="1"/>
          <p:nvPr/>
        </p:nvSpPr>
        <p:spPr>
          <a:xfrm>
            <a:off x="5143450" y="989150"/>
            <a:ext cx="1329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50">
                <a:solidFill>
                  <a:srgbClr val="A58A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Semaine 12</a:t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A58A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49" name="Google Shape;549;p40"/>
          <p:cNvSpPr txBox="1"/>
          <p:nvPr/>
        </p:nvSpPr>
        <p:spPr>
          <a:xfrm>
            <a:off x="111550" y="1909150"/>
            <a:ext cx="1043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Recettes et corrections 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50" name="Google Shape;550;p40"/>
          <p:cNvSpPr/>
          <p:nvPr/>
        </p:nvSpPr>
        <p:spPr>
          <a:xfrm flipH="1">
            <a:off x="2478575" y="1966875"/>
            <a:ext cx="2664900" cy="267000"/>
          </a:xfrm>
          <a:prstGeom prst="rect">
            <a:avLst/>
          </a:prstGeom>
          <a:solidFill>
            <a:srgbClr val="2B55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40"/>
          <p:cNvSpPr txBox="1"/>
          <p:nvPr/>
        </p:nvSpPr>
        <p:spPr>
          <a:xfrm>
            <a:off x="84701" y="2469203"/>
            <a:ext cx="104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Déploiement </a:t>
            </a:r>
            <a:endParaRPr sz="9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52" name="Google Shape;552;p40"/>
          <p:cNvSpPr txBox="1"/>
          <p:nvPr/>
        </p:nvSpPr>
        <p:spPr>
          <a:xfrm>
            <a:off x="65975" y="1536896"/>
            <a:ext cx="104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Développement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53" name="Google Shape;553;p40"/>
          <p:cNvSpPr/>
          <p:nvPr/>
        </p:nvSpPr>
        <p:spPr>
          <a:xfrm>
            <a:off x="5143450" y="2335500"/>
            <a:ext cx="2698800" cy="53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2B55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1"/>
                </a:solidFill>
              </a:rPr>
              <a:t>🚀  </a:t>
            </a:r>
            <a:r>
              <a:rPr lang="fr" sz="1300">
                <a:solidFill>
                  <a:schemeClr val="lt1"/>
                </a:solidFill>
              </a:rPr>
              <a:t>DÉPLOIEMENT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54" name="Google Shape;554;p40"/>
          <p:cNvSpPr/>
          <p:nvPr/>
        </p:nvSpPr>
        <p:spPr>
          <a:xfrm flipH="1">
            <a:off x="4134588" y="4710300"/>
            <a:ext cx="531900" cy="267000"/>
          </a:xfrm>
          <a:prstGeom prst="rect">
            <a:avLst/>
          </a:prstGeom>
          <a:solidFill>
            <a:srgbClr val="2B55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40"/>
          <p:cNvSpPr txBox="1"/>
          <p:nvPr/>
        </p:nvSpPr>
        <p:spPr>
          <a:xfrm>
            <a:off x="4666488" y="4710300"/>
            <a:ext cx="167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Votre temps de validation 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56" name="Google Shape;556;p40"/>
          <p:cNvSpPr/>
          <p:nvPr/>
        </p:nvSpPr>
        <p:spPr>
          <a:xfrm flipH="1">
            <a:off x="1744638" y="4710300"/>
            <a:ext cx="531900" cy="2670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0"/>
          <p:cNvSpPr txBox="1"/>
          <p:nvPr/>
        </p:nvSpPr>
        <p:spPr>
          <a:xfrm>
            <a:off x="2366163" y="4710300"/>
            <a:ext cx="167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Poppins Light"/>
                <a:ea typeface="Poppins Light"/>
                <a:cs typeface="Poppins Light"/>
                <a:sym typeface="Poppins Light"/>
              </a:rPr>
              <a:t>Notre temps de production  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58" name="Google Shape;558;p40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9" name="Google Shape;559;p40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40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1" name="Google Shape;561;p40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40"/>
          <p:cNvSpPr/>
          <p:nvPr/>
        </p:nvSpPr>
        <p:spPr>
          <a:xfrm flipH="1">
            <a:off x="1149225" y="1542800"/>
            <a:ext cx="1329300" cy="2670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40"/>
          <p:cNvSpPr/>
          <p:nvPr/>
        </p:nvSpPr>
        <p:spPr>
          <a:xfrm flipH="1">
            <a:off x="2478550" y="1950888"/>
            <a:ext cx="2664900" cy="1512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40"/>
          <p:cNvSpPr txBox="1"/>
          <p:nvPr/>
        </p:nvSpPr>
        <p:spPr>
          <a:xfrm>
            <a:off x="2221675" y="80100"/>
            <a:ext cx="5181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23484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Planning prévisionnel </a:t>
            </a:r>
            <a:r>
              <a:rPr b="1" lang="fr" sz="1750">
                <a:solidFill>
                  <a:srgbClr val="23484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(3/3)</a:t>
            </a:r>
            <a:endParaRPr sz="100">
              <a:solidFill>
                <a:srgbClr val="23484C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>
            <a:off x="5034263" y="3499650"/>
            <a:ext cx="3672000" cy="608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5034263" y="2493610"/>
            <a:ext cx="3672000" cy="608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5034263" y="1491275"/>
            <a:ext cx="3672000" cy="608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5380888" y="1534836"/>
            <a:ext cx="331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 faire faire venir des visiteurs à certains endroits précis de la commune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5380888" y="2453078"/>
            <a:ext cx="3312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 transmettre des valeurs fortes, défendues par les maquisards, à travers leur union, leur organisation et leurs combats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5380888" y="3535220"/>
            <a:ext cx="331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 valoriser le territoire à l’échelle locale et même nationale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4723563" y="3500400"/>
            <a:ext cx="606900" cy="606900"/>
          </a:xfrm>
          <a:prstGeom prst="ellipse">
            <a:avLst/>
          </a:prstGeom>
          <a:solidFill>
            <a:srgbClr val="284F53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4723563" y="2494360"/>
            <a:ext cx="606900" cy="606900"/>
          </a:xfrm>
          <a:prstGeom prst="ellipse">
            <a:avLst/>
          </a:prstGeom>
          <a:solidFill>
            <a:srgbClr val="284F53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4723563" y="1492025"/>
            <a:ext cx="606900" cy="606900"/>
          </a:xfrm>
          <a:prstGeom prst="ellipse">
            <a:avLst/>
          </a:prstGeom>
          <a:solidFill>
            <a:srgbClr val="284F53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739206" y="3499650"/>
            <a:ext cx="3672000" cy="608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428506" y="3500400"/>
            <a:ext cx="606900" cy="606900"/>
          </a:xfrm>
          <a:prstGeom prst="ellipse">
            <a:avLst/>
          </a:prstGeom>
          <a:solidFill>
            <a:srgbClr val="284F53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739206" y="2495463"/>
            <a:ext cx="3672000" cy="608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428506" y="2496213"/>
            <a:ext cx="606900" cy="606900"/>
          </a:xfrm>
          <a:prstGeom prst="ellipse">
            <a:avLst/>
          </a:prstGeom>
          <a:solidFill>
            <a:srgbClr val="284F53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739206" y="1491275"/>
            <a:ext cx="3672000" cy="608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428506" y="1492025"/>
            <a:ext cx="606900" cy="606900"/>
          </a:xfrm>
          <a:prstGeom prst="ellipse">
            <a:avLst/>
          </a:prstGeom>
          <a:solidFill>
            <a:srgbClr val="284F53"/>
          </a:solidFill>
          <a:ln cap="flat" cmpd="sng" w="9525">
            <a:solidFill>
              <a:srgbClr val="284F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 txBox="1"/>
          <p:nvPr/>
        </p:nvSpPr>
        <p:spPr>
          <a:xfrm>
            <a:off x="1971125" y="904050"/>
            <a:ext cx="5311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3966A"/>
                </a:solidFill>
                <a:latin typeface="Poppins"/>
                <a:ea typeface="Poppins"/>
                <a:cs typeface="Poppins"/>
                <a:sym typeface="Poppins"/>
              </a:rPr>
              <a:t>Vous attendez de ce </a:t>
            </a:r>
            <a:r>
              <a:rPr b="1" lang="fr" sz="1200">
                <a:solidFill>
                  <a:srgbClr val="F3966A"/>
                </a:solidFill>
                <a:latin typeface="Poppins"/>
                <a:ea typeface="Poppins"/>
                <a:cs typeface="Poppins"/>
                <a:sym typeface="Poppins"/>
              </a:rPr>
              <a:t>support pédagogique qu’il permette : </a:t>
            </a:r>
            <a:endParaRPr b="1" sz="1200">
              <a:solidFill>
                <a:srgbClr val="F3966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1096319" y="3461929"/>
            <a:ext cx="3312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d’embarquer les familles, toutes générations confondues, dans une visite sympathique, attractive et ludique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1096319" y="2449067"/>
            <a:ext cx="3312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 toucher les nouveaux habitants de la commune, connaissant peu ou pas cette histoire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1096319" y="1526436"/>
            <a:ext cx="3312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d’expliquer clairement et simplement l’histoire des événements au grand public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0" y="-125"/>
            <a:ext cx="9144000" cy="751500"/>
          </a:xfrm>
          <a:prstGeom prst="rect">
            <a:avLst/>
          </a:prstGeom>
          <a:solidFill>
            <a:srgbClr val="284F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608500" y="87875"/>
            <a:ext cx="40629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Vos objectifs</a:t>
            </a:r>
            <a:endParaRPr b="1" sz="28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/>
          <p:nvPr/>
        </p:nvSpPr>
        <p:spPr>
          <a:xfrm>
            <a:off x="8601325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5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/>
          <p:nvPr/>
        </p:nvSpPr>
        <p:spPr>
          <a:xfrm>
            <a:off x="165400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5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/>
        </p:nvSpPr>
        <p:spPr>
          <a:xfrm>
            <a:off x="2970800" y="5725875"/>
            <a:ext cx="45066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Poppins"/>
              <a:buChar char="-"/>
            </a:pPr>
            <a:r>
              <a:rPr lang="fr" sz="1100">
                <a:latin typeface="Poppins"/>
                <a:ea typeface="Poppins"/>
                <a:cs typeface="Poppins"/>
                <a:sym typeface="Poppins"/>
              </a:rPr>
              <a:t>d’expliquer clairement et simplement l’histoire des événements au grand public ;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Poppins"/>
              <a:buChar char="-"/>
            </a:pPr>
            <a:r>
              <a:rPr lang="fr" sz="1100">
                <a:latin typeface="Poppins"/>
                <a:ea typeface="Poppins"/>
                <a:cs typeface="Poppins"/>
                <a:sym typeface="Poppins"/>
              </a:rPr>
              <a:t>d’embarquer les familles, toutes générations confondues, dans une visite sympathique, attractive et ludique ;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Poppins"/>
              <a:buChar char="-"/>
            </a:pPr>
            <a:r>
              <a:rPr lang="fr" sz="1100">
                <a:latin typeface="Poppins"/>
                <a:ea typeface="Poppins"/>
                <a:cs typeface="Poppins"/>
                <a:sym typeface="Poppins"/>
              </a:rPr>
              <a:t>de toucher les nouveaux habitants de la commune, ne connaissant peu ou pas cette histoire ;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Poppins"/>
              <a:buChar char="-"/>
            </a:pPr>
            <a:r>
              <a:rPr lang="fr" sz="1100">
                <a:latin typeface="Poppins"/>
                <a:ea typeface="Poppins"/>
                <a:cs typeface="Poppins"/>
                <a:sym typeface="Poppins"/>
              </a:rPr>
              <a:t>de faire faire venir des visiteurs à certains endroits précis de la commune ;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Poppins"/>
              <a:buChar char="-"/>
            </a:pPr>
            <a:r>
              <a:rPr lang="fr" sz="1100">
                <a:latin typeface="Poppins"/>
                <a:ea typeface="Poppins"/>
                <a:cs typeface="Poppins"/>
                <a:sym typeface="Poppins"/>
              </a:rPr>
              <a:t>de transmettre des valeurs fortes, défendues par les maquisards, à travers leur union, leur organisation et leurs combats ;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Poppins"/>
              <a:buChar char="-"/>
            </a:pPr>
            <a:r>
              <a:rPr lang="fr" sz="1100">
                <a:latin typeface="Poppins"/>
                <a:ea typeface="Poppins"/>
                <a:cs typeface="Poppins"/>
                <a:sym typeface="Poppins"/>
              </a:rPr>
              <a:t>de valoriser le territoire à l’école locale et même nationale ;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956" y="3587850"/>
            <a:ext cx="432000" cy="4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956" y="2583663"/>
            <a:ext cx="432000" cy="4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11013" y="1579475"/>
            <a:ext cx="432000" cy="4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11013" y="2581810"/>
            <a:ext cx="432000" cy="4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5956" y="1579475"/>
            <a:ext cx="432000" cy="4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11025" y="3584113"/>
            <a:ext cx="432000" cy="4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0" y="-125"/>
            <a:ext cx="4464000" cy="5143500"/>
          </a:xfrm>
          <a:prstGeom prst="rect">
            <a:avLst/>
          </a:prstGeom>
          <a:solidFill>
            <a:srgbClr val="284F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/>
          <p:nvPr/>
        </p:nvSpPr>
        <p:spPr>
          <a:xfrm>
            <a:off x="8601325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16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/>
          <p:nvPr/>
        </p:nvSpPr>
        <p:spPr>
          <a:xfrm>
            <a:off x="165400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6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/>
          <p:nvPr/>
        </p:nvSpPr>
        <p:spPr>
          <a:xfrm>
            <a:off x="847525" y="144550"/>
            <a:ext cx="32145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Vos premières idées</a:t>
            </a:r>
            <a:endParaRPr b="1" sz="28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5203225" y="144550"/>
            <a:ext cx="32145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284F5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Les limites identifiées</a:t>
            </a:r>
            <a:endParaRPr b="1" sz="2850">
              <a:solidFill>
                <a:srgbClr val="284F5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446025" y="1282738"/>
            <a:ext cx="38154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Vous souhaitez que le support accompagne un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parcours composé de plusieurs arrêts</a:t>
            </a:r>
            <a:r>
              <a:rPr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pour que les visiteurs se promènent dans la commune et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découvrent des lieux</a:t>
            </a:r>
            <a:r>
              <a:rPr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à travers une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promenade pédagogique</a:t>
            </a:r>
            <a:r>
              <a:rPr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Vous envisagez que ces arrêts soient basés sur les lieux où se trouvent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les différents panneaux pédagogiques </a:t>
            </a:r>
            <a:r>
              <a:rPr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et </a:t>
            </a:r>
            <a:r>
              <a:rPr b="1"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les différentes stèles commémoratives</a:t>
            </a:r>
            <a:r>
              <a:rPr lang="fr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. Votre objectif ? Les valoriser et encourager leur lecture.  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fr" sz="1200">
                <a:solidFill>
                  <a:srgbClr val="F3966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sz="1200">
              <a:solidFill>
                <a:srgbClr val="F3966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4867175" y="1282738"/>
            <a:ext cx="3815400" cy="3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En nous rendant sur place pour découvrir les panneaux et les stèles, nous avons relevé différents points bloquants : 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ces lieux sont éloignés les uns des autres</a:t>
            </a: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 et leur visite doit se faire en </a:t>
            </a:r>
            <a:r>
              <a:rPr b="1"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voiture</a:t>
            </a: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 ;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il n’est pas toujours possible de </a:t>
            </a:r>
            <a:r>
              <a:rPr b="1"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se garer</a:t>
            </a: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 à proximité en toute sécurité ;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b="1"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l’accès</a:t>
            </a: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 n’est pas toujours aisé, notamment la stèle disposée non loin des grottes de l’Adiau ;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certains panneaux sont disposés sur des </a:t>
            </a:r>
            <a:r>
              <a:rPr b="1"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propriétés privées</a:t>
            </a: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, à l’instar du moulin Bévillard ;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484C"/>
              </a:buClr>
              <a:buSzPts val="1200"/>
              <a:buFont typeface="Poppins"/>
              <a:buChar char="-"/>
            </a:pP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la lecture des éléments demande parfois d’être sur la </a:t>
            </a:r>
            <a:r>
              <a:rPr b="1"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voie publique</a:t>
            </a:r>
            <a:r>
              <a:rPr lang="fr" sz="1200">
                <a:solidFill>
                  <a:srgbClr val="23484C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200">
              <a:solidFill>
                <a:srgbClr val="23484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3966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/>
          <p:nvPr/>
        </p:nvSpPr>
        <p:spPr>
          <a:xfrm>
            <a:off x="0" y="-125"/>
            <a:ext cx="4590300" cy="5143500"/>
          </a:xfrm>
          <a:prstGeom prst="rect">
            <a:avLst/>
          </a:prstGeom>
          <a:solidFill>
            <a:srgbClr val="F396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 txBox="1"/>
          <p:nvPr/>
        </p:nvSpPr>
        <p:spPr>
          <a:xfrm>
            <a:off x="527275" y="1092400"/>
            <a:ext cx="40629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Point </a:t>
            </a:r>
            <a:endParaRPr b="1" sz="28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d’attention</a:t>
            </a:r>
            <a:endParaRPr b="1" sz="28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34" name="Google Shape;13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/>
          <p:nvPr/>
        </p:nvSpPr>
        <p:spPr>
          <a:xfrm>
            <a:off x="8601325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7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/>
          <p:nvPr/>
        </p:nvSpPr>
        <p:spPr>
          <a:xfrm>
            <a:off x="165400" y="4596413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17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77650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 txBox="1"/>
          <p:nvPr/>
        </p:nvSpPr>
        <p:spPr>
          <a:xfrm>
            <a:off x="4998750" y="1092400"/>
            <a:ext cx="37635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Nous attirons donc votre attention sur le fait que nous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comprenons bien le cahier des charges actuel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mais que nous émettons des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réserves majeures sur les jalons géographiques de ce parcours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Si nous avons la chance de travailler avec vous sur ce projet, nous souhaitons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participer activement au groupe de travail 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qui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déterminera les différents points d’étapes du parcours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0" name="Google Shape;14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499" y="2486232"/>
            <a:ext cx="2537225" cy="21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84F53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50" y="105840"/>
            <a:ext cx="314675" cy="5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18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8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8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 txBox="1"/>
          <p:nvPr/>
        </p:nvSpPr>
        <p:spPr>
          <a:xfrm>
            <a:off x="660075" y="974950"/>
            <a:ext cx="4366200" cy="20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90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Notre propositio</a:t>
            </a:r>
            <a:r>
              <a:rPr b="1" lang="fr" sz="290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 de support pour le parcours pédagogique</a:t>
            </a:r>
            <a:br>
              <a:rPr lang="fr" sz="250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</a:br>
            <a:br>
              <a:rPr lang="fr" sz="250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</a:br>
            <a:endParaRPr sz="250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00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Une application de visite interactive et illustrée</a:t>
            </a:r>
            <a:endParaRPr sz="250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51" name="Google Shape;151;p18"/>
          <p:cNvCxnSpPr/>
          <p:nvPr/>
        </p:nvCxnSpPr>
        <p:spPr>
          <a:xfrm>
            <a:off x="2041875" y="2935050"/>
            <a:ext cx="981900" cy="0"/>
          </a:xfrm>
          <a:prstGeom prst="straightConnector1">
            <a:avLst/>
          </a:prstGeom>
          <a:noFill/>
          <a:ln cap="flat" cmpd="sng" w="28575">
            <a:solidFill>
              <a:srgbClr val="F3966A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2" name="Google Shape;15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4000" y="304800"/>
            <a:ext cx="2685931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84F53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50" y="105840"/>
            <a:ext cx="314675" cy="5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9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19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9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19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6961" y="0"/>
            <a:ext cx="739738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/>
          <p:nvPr/>
        </p:nvSpPr>
        <p:spPr>
          <a:xfrm>
            <a:off x="0" y="-125"/>
            <a:ext cx="3372900" cy="51435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"/>
          <p:cNvSpPr txBox="1"/>
          <p:nvPr/>
        </p:nvSpPr>
        <p:spPr>
          <a:xfrm>
            <a:off x="109500" y="1261050"/>
            <a:ext cx="3153900" cy="25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Un parcours interactif scénarisé</a:t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305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(1/2)</a:t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69" name="Google Shape;16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0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0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0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0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0"/>
          <p:cNvSpPr txBox="1"/>
          <p:nvPr/>
        </p:nvSpPr>
        <p:spPr>
          <a:xfrm>
            <a:off x="3589875" y="902425"/>
            <a:ext cx="5311200" cy="3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La visite interactive que nous proposons est accessible via l’application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Legendr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sur 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smartphone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En l’ouvrant pour la première fois, l’utilisateur a accès à une page d’accueil qui lui donne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rendez-vous dans un premier lieu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par exemple la mairie de Fillière.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Ce n’est qu’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une fois sur place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qu’il peut avoir accès au contenu de la première étape du parcours sur son smartphone. Il peut s’agir de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textes à lire ou écouter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de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vidéos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ou encore d’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activités à réaliser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comme des quiz ou des mini-jeux.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Ces contenus invitent l’utilisateur à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regarder autour de lui et à explorer le lieu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dans lequel l’application l’a mené. Ils lui donnent par ailleurs des informations historiques détaillées.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5" name="Google Shape;17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716" y="3345751"/>
            <a:ext cx="2101473" cy="169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/>
          <p:nvPr/>
        </p:nvSpPr>
        <p:spPr>
          <a:xfrm>
            <a:off x="0" y="-125"/>
            <a:ext cx="3372900" cy="5143500"/>
          </a:xfrm>
          <a:prstGeom prst="rect">
            <a:avLst/>
          </a:prstGeom>
          <a:solidFill>
            <a:srgbClr val="2348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 txBox="1"/>
          <p:nvPr/>
        </p:nvSpPr>
        <p:spPr>
          <a:xfrm>
            <a:off x="109500" y="1261050"/>
            <a:ext cx="3153900" cy="25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Un parcours interactif scénarisé</a:t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(2</a:t>
            </a:r>
            <a:r>
              <a:rPr b="1" lang="fr" sz="30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/2</a:t>
            </a:r>
            <a:r>
              <a:rPr b="1" lang="fr" sz="305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)</a:t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50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00" y="144547"/>
            <a:ext cx="280625" cy="510042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1"/>
          <p:cNvSpPr/>
          <p:nvPr/>
        </p:nvSpPr>
        <p:spPr>
          <a:xfrm>
            <a:off x="8601325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A58A67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1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2563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1"/>
          <p:cNvSpPr/>
          <p:nvPr/>
        </p:nvSpPr>
        <p:spPr>
          <a:xfrm>
            <a:off x="165400" y="4560000"/>
            <a:ext cx="443100" cy="443100"/>
          </a:xfrm>
          <a:prstGeom prst="roundRect">
            <a:avLst>
              <a:gd fmla="val 16667" name="adj"/>
            </a:avLst>
          </a:prstGeom>
          <a:solidFill>
            <a:srgbClr val="7B6950"/>
          </a:solidFill>
          <a:ln>
            <a:noFill/>
          </a:ln>
          <a:effectLst>
            <a:outerShdw blurRad="214313" rotWithShape="0" algn="bl" dir="5400000" dist="19050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1">
            <a:hlinkClick action="ppaction://hlinkshowjump?jump=previous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46637" y="4641237"/>
            <a:ext cx="280625" cy="2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1"/>
          <p:cNvSpPr txBox="1"/>
          <p:nvPr/>
        </p:nvSpPr>
        <p:spPr>
          <a:xfrm>
            <a:off x="3603500" y="892000"/>
            <a:ext cx="5311200" cy="33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Les contenus associés à chaque lieu mettent en scène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des personnages, acteurs d’un scénario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écrit à partir des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informations historiques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récoltées. L’utilisateur est lui aussi un des acteurs de cette aventure : il a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une quête à mener à bien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en réalisant les activités proposées.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Pris par l’histoire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l’utilisateur passe de lieu en lieu, et doit tous les visiter pour arriver au terme de l’aventure !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Lorsqu’il a réalisé les activités associées au premier lieu, l’utilisateur est invité par le biais du scénario à en rejoindre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 deuxième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où il découvrira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la suite de l’histoire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Ce deuxième lieu de rendez-vous peut lui être indiqué clairement via 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une carte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par exemple, ou bien faire l’objet d’</a:t>
            </a:r>
            <a:r>
              <a:rPr b="1"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une petit énigme</a:t>
            </a:r>
            <a:r>
              <a:rPr lang="fr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: à l’utilisateur de trouver lui-même où se passe la suite de l’histoire… et de l’Histoire !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716" y="3345751"/>
            <a:ext cx="2101473" cy="169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